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handoutMasterIdLst>
    <p:handoutMasterId r:id="rId48"/>
  </p:handoutMasterIdLst>
  <p:sldIdLst>
    <p:sldId id="258" r:id="rId2"/>
    <p:sldId id="334" r:id="rId3"/>
    <p:sldId id="337" r:id="rId4"/>
    <p:sldId id="335" r:id="rId5"/>
    <p:sldId id="342" r:id="rId6"/>
    <p:sldId id="336" r:id="rId7"/>
    <p:sldId id="338" r:id="rId8"/>
    <p:sldId id="339" r:id="rId9"/>
    <p:sldId id="340" r:id="rId10"/>
    <p:sldId id="341" r:id="rId11"/>
    <p:sldId id="350" r:id="rId12"/>
    <p:sldId id="348" r:id="rId13"/>
    <p:sldId id="349" r:id="rId14"/>
    <p:sldId id="351" r:id="rId15"/>
    <p:sldId id="332" r:id="rId16"/>
    <p:sldId id="315" r:id="rId17"/>
    <p:sldId id="314" r:id="rId18"/>
    <p:sldId id="330" r:id="rId19"/>
    <p:sldId id="292" r:id="rId20"/>
    <p:sldId id="310" r:id="rId21"/>
    <p:sldId id="293" r:id="rId22"/>
    <p:sldId id="294" r:id="rId23"/>
    <p:sldId id="331" r:id="rId24"/>
    <p:sldId id="301" r:id="rId25"/>
    <p:sldId id="302" r:id="rId26"/>
    <p:sldId id="304" r:id="rId27"/>
    <p:sldId id="295" r:id="rId28"/>
    <p:sldId id="303" r:id="rId29"/>
    <p:sldId id="297" r:id="rId30"/>
    <p:sldId id="324" r:id="rId31"/>
    <p:sldId id="325" r:id="rId32"/>
    <p:sldId id="326" r:id="rId33"/>
    <p:sldId id="327" r:id="rId34"/>
    <p:sldId id="328" r:id="rId35"/>
    <p:sldId id="305" r:id="rId36"/>
    <p:sldId id="329" r:id="rId37"/>
    <p:sldId id="289" r:id="rId38"/>
    <p:sldId id="290" r:id="rId39"/>
    <p:sldId id="321" r:id="rId40"/>
    <p:sldId id="286" r:id="rId41"/>
    <p:sldId id="343" r:id="rId42"/>
    <p:sldId id="346" r:id="rId43"/>
    <p:sldId id="347" r:id="rId44"/>
    <p:sldId id="344" r:id="rId45"/>
    <p:sldId id="352" r:id="rId4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Times New Roman" charset="0"/>
        <a:cs typeface="Times New Roman" charset="0"/>
      </a:defRPr>
    </a:lvl1pPr>
    <a:lvl2pPr marL="457200" algn="l" rtl="0" fontAlgn="base">
      <a:spcBef>
        <a:spcPct val="0"/>
      </a:spcBef>
      <a:spcAft>
        <a:spcPct val="0"/>
      </a:spcAft>
      <a:defRPr sz="2400" kern="1200">
        <a:solidFill>
          <a:schemeClr val="tx1"/>
        </a:solidFill>
        <a:latin typeface="Times New Roman" charset="0"/>
        <a:ea typeface="Times New Roman" charset="0"/>
        <a:cs typeface="Times New Roman" charset="0"/>
      </a:defRPr>
    </a:lvl2pPr>
    <a:lvl3pPr marL="914400" algn="l" rtl="0" fontAlgn="base">
      <a:spcBef>
        <a:spcPct val="0"/>
      </a:spcBef>
      <a:spcAft>
        <a:spcPct val="0"/>
      </a:spcAft>
      <a:defRPr sz="2400" kern="1200">
        <a:solidFill>
          <a:schemeClr val="tx1"/>
        </a:solidFill>
        <a:latin typeface="Times New Roman" charset="0"/>
        <a:ea typeface="Times New Roman" charset="0"/>
        <a:cs typeface="Times New Roman" charset="0"/>
      </a:defRPr>
    </a:lvl3pPr>
    <a:lvl4pPr marL="1371600" algn="l" rtl="0" fontAlgn="base">
      <a:spcBef>
        <a:spcPct val="0"/>
      </a:spcBef>
      <a:spcAft>
        <a:spcPct val="0"/>
      </a:spcAft>
      <a:defRPr sz="2400" kern="1200">
        <a:solidFill>
          <a:schemeClr val="tx1"/>
        </a:solidFill>
        <a:latin typeface="Times New Roman" charset="0"/>
        <a:ea typeface="Times New Roman" charset="0"/>
        <a:cs typeface="Times New Roman" charset="0"/>
      </a:defRPr>
    </a:lvl4pPr>
    <a:lvl5pPr marL="1828800" algn="l" rtl="0" fontAlgn="base">
      <a:spcBef>
        <a:spcPct val="0"/>
      </a:spcBef>
      <a:spcAft>
        <a:spcPct val="0"/>
      </a:spcAft>
      <a:defRPr sz="2400" kern="1200">
        <a:solidFill>
          <a:schemeClr val="tx1"/>
        </a:solidFill>
        <a:latin typeface="Times New Roman" charset="0"/>
        <a:ea typeface="Times New Roman" charset="0"/>
        <a:cs typeface="Times New Roman" charset="0"/>
      </a:defRPr>
    </a:lvl5pPr>
    <a:lvl6pPr marL="2286000" algn="l" defTabSz="914400" rtl="0" eaLnBrk="1" latinLnBrk="0" hangingPunct="1">
      <a:defRPr sz="2400" kern="1200">
        <a:solidFill>
          <a:schemeClr val="tx1"/>
        </a:solidFill>
        <a:latin typeface="Times New Roman" charset="0"/>
        <a:ea typeface="Times New Roman" charset="0"/>
        <a:cs typeface="Times New Roman" charset="0"/>
      </a:defRPr>
    </a:lvl6pPr>
    <a:lvl7pPr marL="2743200" algn="l" defTabSz="914400" rtl="0" eaLnBrk="1" latinLnBrk="0" hangingPunct="1">
      <a:defRPr sz="2400" kern="1200">
        <a:solidFill>
          <a:schemeClr val="tx1"/>
        </a:solidFill>
        <a:latin typeface="Times New Roman" charset="0"/>
        <a:ea typeface="Times New Roman" charset="0"/>
        <a:cs typeface="Times New Roman" charset="0"/>
      </a:defRPr>
    </a:lvl7pPr>
    <a:lvl8pPr marL="3200400" algn="l" defTabSz="914400" rtl="0" eaLnBrk="1" latinLnBrk="0" hangingPunct="1">
      <a:defRPr sz="2400" kern="1200">
        <a:solidFill>
          <a:schemeClr val="tx1"/>
        </a:solidFill>
        <a:latin typeface="Times New Roman" charset="0"/>
        <a:ea typeface="Times New Roman" charset="0"/>
        <a:cs typeface="Times New Roman" charset="0"/>
      </a:defRPr>
    </a:lvl8pPr>
    <a:lvl9pPr marL="3657600" algn="l" defTabSz="914400" rtl="0" eaLnBrk="1" latinLnBrk="0" hangingPunct="1">
      <a:defRPr sz="2400" kern="1200">
        <a:solidFill>
          <a:schemeClr val="tx1"/>
        </a:solidFill>
        <a:latin typeface="Times New Roman" charset="0"/>
        <a:ea typeface="Times New Roman" charset="0"/>
        <a:cs typeface="Times New Roman"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56" autoAdjust="0"/>
    <p:restoredTop sz="69355" autoAdjust="0"/>
  </p:normalViewPr>
  <p:slideViewPr>
    <p:cSldViewPr>
      <p:cViewPr varScale="1">
        <p:scale>
          <a:sx n="79" d="100"/>
          <a:sy n="79" d="100"/>
        </p:scale>
        <p:origin x="2394" y="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50D16F-7034-E649-8AE7-294678DAC61B}" type="datetimeFigureOut">
              <a:rPr lang="en-US" smtClean="0"/>
              <a:t>1/31/2018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E0363E-9FDC-0045-A7E9-B5C9E72134BD}" type="slidenum">
              <a:rPr lang="en-US" smtClean="0"/>
              <a:t>‹#›</a:t>
            </a:fld>
            <a:endParaRPr lang="en-US"/>
          </a:p>
        </p:txBody>
      </p:sp>
    </p:spTree>
    <p:extLst>
      <p:ext uri="{BB962C8B-B14F-4D97-AF65-F5344CB8AC3E}">
        <p14:creationId xmlns:p14="http://schemas.microsoft.com/office/powerpoint/2010/main" val="923036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vl1pPr>
          </a:lstStyle>
          <a:p>
            <a:endParaRPr lang="en-US" altLang="x-non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x-none"/>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vl1pPr>
          </a:lstStyle>
          <a:p>
            <a:endParaRPr lang="en-US" altLang="x-non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CB895E6D-782B-2C44-B6B7-9A23B8F0A431}" type="slidenum">
              <a:rPr lang="en-US" altLang="x-none"/>
              <a:pPr/>
              <a:t>‹#›</a:t>
            </a:fld>
            <a:endParaRPr lang="en-US" altLang="x-non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fontAlgn="base">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fontAlgn="base">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fontAlgn="base">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fontAlgn="base">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1</a:t>
            </a:fld>
            <a:endParaRPr lang="en-US" altLang="x-none"/>
          </a:p>
        </p:txBody>
      </p:sp>
    </p:spTree>
    <p:extLst>
      <p:ext uri="{BB962C8B-B14F-4D97-AF65-F5344CB8AC3E}">
        <p14:creationId xmlns:p14="http://schemas.microsoft.com/office/powerpoint/2010/main" val="3335732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marL="342900" marR="0" lvl="0" indent="-342900">
              <a:lnSpc>
                <a:spcPct val="115000"/>
              </a:lnSpc>
              <a:spcBef>
                <a:spcPts val="0"/>
              </a:spcBef>
              <a:spcAft>
                <a:spcPts val="0"/>
              </a:spcAft>
              <a:buFont typeface="+mj-lt"/>
              <a:buAutoNum type="alphaUcPeriod"/>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Implementation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Slide decks and associated questions will be distributed to each DSO-PE for distribution down the chain.  These materials are available for download from the member zone of the E-Directorate website.  The masters will be retained separately.  It is recommended that each DSO-PE conduct training within their districts (e.g., at their respective D-trains or other opportunities) to orientate instructors to the new programs.  E-Directorate staff will be available to assist as requested.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Since each state supplement has received state and NASBLA approval, which includes the text, pictures, and number of slides, the approved core content cannot be deleted or modified.  However, additional material, in the form of additional slides, may be added to cover local or supplementary topics.  Recommendations for changes to the core content can be sent up the chain, via the DSO-PE to the E-Directorate, for alterations to the course content. Any such changes would be subject to NASBLA and state approval. Approved NASBLA course material is considered proprietary and will be subject to copyright.</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separate set of blank slides, in the same format but without content, will be provided.  These blank slides will allow creation of supplemental slides with a common template to match the core presentation.  Such supplemental slides can be used to add additional material to the approved course.  It must be understood that the NASBLA approved PE course material can only be added to and no previously approved content can be deleted.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slides posted have been approved by each state and are current.  However, if you believe that an update is necessary, follow the procedure stated above in #2.  Send those changes to the E-Directorate and, subject to review by the state, the slides will be updated.  Or utilize the supplemental slides that are provided.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NASBLA approved content, including the tests, is the state prescribed course material that the Auxiliary supports and should not be modified.  Locally, the tests should be maintained in a secure manner so as to protect their integrity.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Please discontinue use of any previous state test questions and answer guides or previous ABS or BSS PowerPoint presentations used. The printed books and other material available from the Auxiliary Association Store will continue to be used.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member of the E-Directorate staff is monitoring state law changes in addition to receiving input from our B-Directorate State Liaison, but we need your help in alerting us to law changes that affect our courses. As you become aware of law changes, please send them up the chain via the DSO-PE to help us stay on top of changes as they occur. This will allow us to produce updates and obtain necessary approvals in a timely manner.</a:t>
            </a:r>
          </a:p>
          <a:p>
            <a:pPr marL="342900" marR="0" lvl="0" indent="-342900">
              <a:lnSpc>
                <a:spcPct val="115000"/>
              </a:lnSpc>
              <a:spcBef>
                <a:spcPts val="0"/>
              </a:spcBef>
              <a:spcAft>
                <a:spcPts val="100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Local additions do not receive NASBLA approval, however, each District may implement their own review process to ensure a high quality and consistent presentation is delivered.</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10</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2706899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marL="342900" marR="0" lvl="0" indent="-342900">
              <a:lnSpc>
                <a:spcPct val="115000"/>
              </a:lnSpc>
              <a:spcBef>
                <a:spcPts val="0"/>
              </a:spcBef>
              <a:spcAft>
                <a:spcPts val="0"/>
              </a:spcAft>
              <a:buFont typeface="+mj-lt"/>
              <a:buAutoNum type="alphaUcPeriod"/>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Implementation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Slide decks and associated questions will be distributed to each DSO-PE for distribution down the chain.  These materials are available for download from the member zone of the E-Directorate website.  The masters will be retained separately.  It is recommended that each DSO-PE conduct training within their districts (e.g., at their respective D-trains or other opportunities) to orientate instructors to the new programs.  E-Directorate staff will be available to assist as requested.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Since each state supplement has received state and NASBLA approval, which includes the text, pictures, and number of slides, the approved core content cannot be deleted or modified.  However, additional material, in the form of additional slides, may be added to cover local or supplementary topics.  Recommendations for changes to the core content can be sent up the chain, via the DSO-PE to the E-Directorate, for alterations to the course content. Any such changes would be subject to NASBLA and state approval. Approved NASBLA course material is considered proprietary and will be subject to copyright.</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separate set of blank slides, in the same format but without content, will be provided.  These blank slides will allow creation of supplemental slides with a common template to match the core presentation.  Such supplemental slides can be used to add additional material to the approved course.  It must be understood that the NASBLA approved PE course material can only be added to and no previously approved content can be deleted.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slides posted have been approved by each state and are current.  However, if you believe that an update is necessary, follow the procedure stated above in #2.  Send those changes to the E-Directorate and, subject to review by the state, the slides will be updated.  Or utilize the supplemental slides that are provided.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NASBLA approved content, including the tests, is the state prescribed course material that the Auxiliary supports and should not be modified.  Locally, the tests should be maintained in a secure manner so as to protect their integrity.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Please discontinue use of any previous state test questions and answer guides or previous ABS or BSS PowerPoint presentations used. The printed books and other material available from the Auxiliary Association Store will continue to be used.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member of the E-Directorate staff is monitoring state law changes in addition to receiving input from our B-Directorate State Liaison, but we need your help in alerting us to law changes that affect our courses. As you become aware of law changes, please send them up the chain via the DSO-PE to help us stay on top of changes as they occur. This will allow us to produce updates and obtain necessary approvals in a timely manner.</a:t>
            </a:r>
          </a:p>
          <a:p>
            <a:pPr marL="342900" marR="0" lvl="0" indent="-342900">
              <a:lnSpc>
                <a:spcPct val="115000"/>
              </a:lnSpc>
              <a:spcBef>
                <a:spcPts val="0"/>
              </a:spcBef>
              <a:spcAft>
                <a:spcPts val="100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Local additions do not receive NASBLA approval, however, each District may implement their own review process to ensure a high quality and consistent presentation is delivered.</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11</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991334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marL="342900" marR="0" lvl="0" indent="-342900">
              <a:lnSpc>
                <a:spcPct val="115000"/>
              </a:lnSpc>
              <a:spcBef>
                <a:spcPts val="0"/>
              </a:spcBef>
              <a:spcAft>
                <a:spcPts val="0"/>
              </a:spcAft>
              <a:buFont typeface="+mj-lt"/>
              <a:buAutoNum type="alphaUcPeriod"/>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Implementation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Slide decks and associated questions will be distributed to each DSO-PE for distribution down the chain.  These materials are available for download from the member zone of the E-Directorate website.  The masters will be retained separately.  It is recommended that each DSO-PE conduct training within their districts (e.g., at their respective D-trains or other opportunities) to orientate instructors to the new programs.  E-Directorate staff will be available to assist as requested.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Since each state supplement has received state and NASBLA approval, which includes the text, pictures, and number of slides, the approved core content cannot be deleted or modified.  However, additional material, in the form of additional slides, may be added to cover local or supplementary topics.  Recommendations for changes to the core content can be sent up the chain, via the DSO-PE to the E-Directorate, for alterations to the course content. Any such changes would be subject to NASBLA and state approval. Approved NASBLA course material is considered proprietary and will be subject to copyright.</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separate set of blank slides, in the same format but without content, will be provided.  These blank slides will allow creation of supplemental slides with a common template to match the core presentation.  Such supplemental slides can be used to add additional material to the approved course.  It must be understood that the NASBLA approved PE course material can only be added to and no previously approved content can be deleted.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slides posted have been approved by each state and are current.  However, if you believe that an update is necessary, follow the procedure stated above in #2.  Send those changes to the E-Directorate and, subject to review by the state, the slides will be updated.  Or utilize the supplemental slides that are provided.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NASBLA approved content, including the tests, is the state prescribed course material that the Auxiliary supports and should not be modified.  Locally, the tests should be maintained in a secure manner so as to protect their integrity.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Please discontinue use of any previous state test questions and answer guides or previous ABS or BSS PowerPoint presentations used. The printed books and other material available from the Auxiliary Association Store will continue to be used.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member of the E-Directorate staff is monitoring state law changes in addition to receiving input from our B-Directorate State Liaison, but we need your help in alerting us to law changes that affect our courses. As you become aware of law changes, please send them up the chain via the DSO-PE to help us stay on top of changes as they occur. This will allow us to produce updates and obtain necessary approvals in a timely manner.</a:t>
            </a:r>
          </a:p>
          <a:p>
            <a:pPr marL="342900" marR="0" lvl="0" indent="-342900">
              <a:lnSpc>
                <a:spcPct val="115000"/>
              </a:lnSpc>
              <a:spcBef>
                <a:spcPts val="0"/>
              </a:spcBef>
              <a:spcAft>
                <a:spcPts val="100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Local additions do not receive NASBLA approval, however, each District may implement their own review process to ensure a high quality and consistent presentation is delivered.</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12</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292308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marL="342900" marR="0" lvl="0" indent="-342900">
              <a:lnSpc>
                <a:spcPct val="115000"/>
              </a:lnSpc>
              <a:spcBef>
                <a:spcPts val="0"/>
              </a:spcBef>
              <a:spcAft>
                <a:spcPts val="0"/>
              </a:spcAft>
              <a:buFont typeface="+mj-lt"/>
              <a:buAutoNum type="alphaUcPeriod"/>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Implementation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Slide decks and associated questions will be distributed to each DSO-PE for distribution down the chain.  These materials are available for download from the member zone of the E-Directorate website.  The masters will be retained separately.  It is recommended that each DSO-PE conduct training within their districts (e.g., at their respective D-trains or other opportunities) to orientate instructors to the new programs.  E-Directorate staff will be available to assist as requested.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Since each state supplement has received state and NASBLA approval, which includes the text, pictures, and number of slides, the approved core content cannot be deleted or modified.  However, additional material, in the form of additional slides, may be added to cover local or supplementary topics.  Recommendations for changes to the core content can be sent up the chain, via the DSO-PE to the E-Directorate, for alterations to the course content. Any such changes would be subject to NASBLA and state approval. Approved NASBLA course material is considered proprietary and will be subject to copyright.</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separate set of blank slides, in the same format but without content, will be provided.  These blank slides will allow creation of supplemental slides with a common template to match the core presentation.  Such supplemental slides can be used to add additional material to the approved course.  It must be understood that the NASBLA approved PE course material can only be added to and no previously approved content can be deleted.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slides posted have been approved by each state and are current.  However, if you believe that an update is necessary, follow the procedure stated above in #2.  Send those changes to the E-Directorate and, subject to review by the state, the slides will be updated.  Or utilize the supplemental slides that are provided.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NASBLA approved content, including the tests, is the state prescribed course material that the Auxiliary supports and should not be modified.  Locally, the tests should be maintained in a secure manner so as to protect their integrity.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Please discontinue use of any previous state test questions and answer guides or previous ABS or BSS PowerPoint presentations used. The printed books and other material available from the Auxiliary Association Store will continue to be used.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member of the E-Directorate staff is monitoring state law changes in addition to receiving input from our B-Directorate State Liaison, but we need your help in alerting us to law changes that affect our courses. As you become aware of law changes, please send them up the chain via the DSO-PE to help us stay on top of changes as they occur. This will allow us to produce updates and obtain necessary approvals in a timely manner.</a:t>
            </a:r>
          </a:p>
          <a:p>
            <a:pPr marL="342900" marR="0" lvl="0" indent="-342900">
              <a:lnSpc>
                <a:spcPct val="115000"/>
              </a:lnSpc>
              <a:spcBef>
                <a:spcPts val="0"/>
              </a:spcBef>
              <a:spcAft>
                <a:spcPts val="100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Local additions do not receive NASBLA approval, however, blank slides, in the same format but without content, will be provided is delivered.</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13</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4211229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marL="342900" marR="0" lvl="0" indent="-342900">
              <a:lnSpc>
                <a:spcPct val="115000"/>
              </a:lnSpc>
              <a:spcBef>
                <a:spcPts val="0"/>
              </a:spcBef>
              <a:spcAft>
                <a:spcPts val="0"/>
              </a:spcAft>
              <a:buFont typeface="+mj-lt"/>
              <a:buAutoNum type="alphaUcPeriod"/>
            </a:pPr>
            <a:r>
              <a:rPr lang="en-US" sz="1200" b="1" i="1" dirty="0">
                <a:effectLst/>
                <a:latin typeface="Calibri" panose="020F0502020204030204" pitchFamily="34" charset="0"/>
                <a:ea typeface="Calibri" panose="020F0502020204030204" pitchFamily="34" charset="0"/>
                <a:cs typeface="Times New Roman" panose="02020603050405020304" pitchFamily="18" charset="0"/>
              </a:rPr>
              <a:t>Implementation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Slide decks and associated questions will be distributed to each DSO-PE for distribution down the chain.  These materials are available for download from the member zone of the E-Directorate website.  The masters will be retained separately.  It is recommended that each DSO-PE conduct training within their districts (e.g., at their respective D-trains or other opportunities) to orientate instructors to the new programs.  E-Directorate staff will be available to assist as requested.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Since each state supplement has received state and NASBLA approval, which includes the text, pictures, and number of slides, the approved core content cannot be deleted or modified.  However, additional material, in the form of additional slides, may be added to cover local or supplementary topics.  Recommendations for changes to the core content can be sent up the chain, via the DSO-PE to the E-Directorate, for alterations to the course content. Any such changes would be subject to NASBLA and state approval. Approved NASBLA course material is considered proprietary and will be subject to copyright.</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separate set of blank slides, in the same format but without content, will be provided.  These blank slides will allow creation of supplemental slides with a common template to match the core presentation.  Such supplemental slides can be used to add additional material to the approved course.  It must be understood that the NASBLA approved PE course material can only be added to and no previously approved content can be deleted.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slides posted have been approved by each state and are current.  However, if you believe that an update is necessary, follow the procedure stated above in #2.  Send those changes to the E-Directorate and, subject to review by the state, the slides will be updated.  Or utilize the supplemental slides that are provided.</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NASBLA approved content, including the tests, is the state prescribed course material that the Auxiliary supports and should not be modified.  Locally, the tests should be maintained in a secure manner so as to protect their integrity.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Please discontinue use of any previous state test questions and answer guides or previous ABS or BSS PowerPoint presentations used. The printed books and other material available from the Auxiliary Association Store will continue to be used. </a:t>
            </a:r>
          </a:p>
          <a:p>
            <a:pPr marL="342900" marR="0" lvl="0" indent="-342900">
              <a:lnSpc>
                <a:spcPct val="115000"/>
              </a:lnSpc>
              <a:spcBef>
                <a:spcPts val="0"/>
              </a:spcBef>
              <a:spcAft>
                <a:spcPts val="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A member of the E-Directorate staff is monitoring state law changes in addition to receiving input from our B-Directorate State Liaison, but we need your help in alerting us to law changes that affect our courses. As you become aware of law changes, please send them up the chain via the DSO-PE to help us stay on top of changes as they occur. This will allow us to produce updates and obtain necessary approvals in a timely manner.</a:t>
            </a:r>
          </a:p>
          <a:p>
            <a:pPr marL="342900" marR="0" lvl="0" indent="-342900">
              <a:lnSpc>
                <a:spcPct val="115000"/>
              </a:lnSpc>
              <a:spcBef>
                <a:spcPts val="0"/>
              </a:spcBef>
              <a:spcAft>
                <a:spcPts val="1000"/>
              </a:spcAft>
              <a:buFont typeface="+mj-lt"/>
              <a:buAutoNum type="arabicPeriod"/>
            </a:pPr>
            <a:r>
              <a:rPr lang="en-US" sz="1200" dirty="0">
                <a:effectLst/>
                <a:latin typeface="Calibri" panose="020F0502020204030204" pitchFamily="34" charset="0"/>
                <a:ea typeface="Calibri" panose="020F0502020204030204" pitchFamily="34" charset="0"/>
                <a:cs typeface="Times New Roman" panose="02020603050405020304" pitchFamily="18" charset="0"/>
              </a:rPr>
              <a:t>Local additions do not receive NASBLA approval, however, blank slides, in the same format but without content, will be provided is delivered.</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14</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764614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15</a:t>
            </a:fld>
            <a:endParaRPr lang="en-US" altLang="x-none"/>
          </a:p>
        </p:txBody>
      </p:sp>
    </p:spTree>
    <p:extLst>
      <p:ext uri="{BB962C8B-B14F-4D97-AF65-F5344CB8AC3E}">
        <p14:creationId xmlns:p14="http://schemas.microsoft.com/office/powerpoint/2010/main" val="1170356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r>
              <a:rPr lang="en-US" altLang="en-US" dirty="0">
                <a:latin typeface="Arial" panose="020B0604020202020204" pitchFamily="34" charset="0"/>
              </a:rPr>
              <a:t>Material for this power point program was sourced from the this reference. https</a:t>
            </a:r>
            <a:r>
              <a:rPr lang="en-US" altLang="en-US">
                <a:latin typeface="Arial" panose="020B0604020202020204" pitchFamily="34" charset="0"/>
              </a:rPr>
              <a:t>://wgfd.wyo.gov/Regulations/Regulation-PDFs/REGULATIONS_CH22_BROCHURE.pdf</a:t>
            </a:r>
          </a:p>
          <a:p>
            <a:endParaRPr lang="en-US" altLang="en-US" dirty="0">
              <a:latin typeface="Arial" panose="020B0604020202020204" pitchFamily="34" charset="0"/>
            </a:endParaRPr>
          </a:p>
          <a:p>
            <a:r>
              <a:rPr lang="en-US" altLang="en-US" dirty="0">
                <a:latin typeface="Arial" panose="020B0604020202020204" pitchFamily="34" charset="0"/>
              </a:rPr>
              <a:t>The final examination includes a ten-question Wyoming supplemental assessment of learning regulations discussed in this section.</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dirty="0"/>
              <a:t>Know the Law</a:t>
            </a:r>
          </a:p>
          <a:p>
            <a:br>
              <a:rPr lang="en-US" dirty="0"/>
            </a:br>
            <a:r>
              <a:rPr lang="en-US" sz="1200" b="0" i="0" u="none" strike="noStrike" kern="1200" baseline="0" dirty="0">
                <a:solidFill>
                  <a:schemeClr val="tx1"/>
                </a:solidFill>
                <a:latin typeface="Times New Roman" charset="0"/>
                <a:ea typeface="Times New Roman" charset="0"/>
                <a:cs typeface="Times New Roman" charset="0"/>
              </a:rPr>
              <a:t>The following general definitions will prove useful in understanding the rules and regulations related to boating.</a:t>
            </a:r>
          </a:p>
          <a:p>
            <a:r>
              <a:rPr lang="en-US" sz="1200" b="1" i="0" u="sng" strike="noStrike" kern="1200" baseline="0" dirty="0">
                <a:solidFill>
                  <a:schemeClr val="tx1"/>
                </a:solidFill>
                <a:latin typeface="Times New Roman" charset="0"/>
                <a:ea typeface="Times New Roman" charset="0"/>
                <a:cs typeface="Times New Roman" charset="0"/>
              </a:rPr>
              <a:t>Regulated Navigational Area</a:t>
            </a:r>
            <a:r>
              <a:rPr lang="en-US" sz="1200" b="0" i="0" u="sng" strike="noStrike" kern="1200" baseline="0" dirty="0">
                <a:solidFill>
                  <a:schemeClr val="tx1"/>
                </a:solidFill>
                <a:latin typeface="Times New Roman" charset="0"/>
                <a:ea typeface="Times New Roman" charset="0"/>
                <a:cs typeface="Times New Roman" charset="0"/>
              </a:rPr>
              <a:t>. </a:t>
            </a:r>
            <a:r>
              <a:rPr lang="en-US" sz="1200" b="0" i="0" u="none" strike="noStrike" kern="1200" baseline="0" dirty="0">
                <a:solidFill>
                  <a:schemeClr val="tx1"/>
                </a:solidFill>
                <a:latin typeface="Times New Roman" charset="0"/>
                <a:ea typeface="Times New Roman" charset="0"/>
                <a:cs typeface="Times New Roman" charset="0"/>
              </a:rPr>
              <a:t>water area within a defined boundary for which regulations for vessels navigating within the area have been established under 33 CFR Part 165.</a:t>
            </a:r>
          </a:p>
          <a:p>
            <a:r>
              <a:rPr lang="en-US" sz="1200" b="1" i="0" u="sng" strike="noStrike" kern="1200" baseline="0" dirty="0">
                <a:solidFill>
                  <a:schemeClr val="tx1"/>
                </a:solidFill>
                <a:latin typeface="Times New Roman" charset="0"/>
                <a:ea typeface="Times New Roman" charset="0"/>
                <a:cs typeface="Times New Roman" charset="0"/>
              </a:rPr>
              <a:t>Restricted Visibility</a:t>
            </a:r>
            <a:r>
              <a:rPr lang="en-US" sz="1200" b="0" i="0" u="none" strike="noStrike" kern="1200" baseline="0" dirty="0">
                <a:solidFill>
                  <a:schemeClr val="tx1"/>
                </a:solidFill>
                <a:latin typeface="Times New Roman" charset="0"/>
                <a:ea typeface="Times New Roman" charset="0"/>
                <a:cs typeface="Times New Roman" charset="0"/>
              </a:rPr>
              <a:t>. Conditions in which visibility is restricted by fog, mist, falling snow, heavy rainstorms, sandstorms or any other similar causes.</a:t>
            </a:r>
          </a:p>
          <a:p>
            <a:r>
              <a:rPr lang="en-US" sz="1200" b="1" i="0" u="sng" strike="noStrike" kern="1200" baseline="0" dirty="0">
                <a:solidFill>
                  <a:schemeClr val="tx1"/>
                </a:solidFill>
                <a:latin typeface="Times New Roman" charset="0"/>
                <a:ea typeface="Times New Roman" charset="0"/>
                <a:cs typeface="Times New Roman" charset="0"/>
              </a:rPr>
              <a:t>Safety Zone</a:t>
            </a:r>
            <a:r>
              <a:rPr lang="en-US" sz="1200" b="0" i="0" u="sng" strike="noStrike" kern="1200" baseline="0" dirty="0">
                <a:solidFill>
                  <a:schemeClr val="tx1"/>
                </a:solidFill>
                <a:latin typeface="Times New Roman" charset="0"/>
                <a:ea typeface="Times New Roman" charset="0"/>
                <a:cs typeface="Times New Roman" charset="0"/>
              </a:rPr>
              <a:t>. </a:t>
            </a:r>
            <a:r>
              <a:rPr lang="en-US" sz="1200" b="0" i="0" u="none" strike="noStrike" kern="1200" baseline="0" dirty="0">
                <a:solidFill>
                  <a:schemeClr val="tx1"/>
                </a:solidFill>
                <a:latin typeface="Times New Roman" charset="0"/>
                <a:ea typeface="Times New Roman" charset="0"/>
                <a:cs typeface="Times New Roman" charset="0"/>
              </a:rPr>
              <a:t>A water area, shore area, or water and shore area to which, for safety or environmental purposes,</a:t>
            </a:r>
          </a:p>
          <a:p>
            <a:r>
              <a:rPr lang="en-US" sz="1200" b="0" i="0" u="none" strike="noStrike" kern="1200" baseline="0" dirty="0">
                <a:solidFill>
                  <a:schemeClr val="tx1"/>
                </a:solidFill>
                <a:latin typeface="Times New Roman" charset="0"/>
                <a:ea typeface="Times New Roman" charset="0"/>
                <a:cs typeface="Times New Roman" charset="0"/>
              </a:rPr>
              <a:t>access is limited to authorized persons, vehicles or vessels. The Commissioner of the Department of Energy &amp; Environmental Protection is authorized to create temporary safety zones for a period not to exceed 72 consecutive hours, unless an emergency warrants otherwise.</a:t>
            </a:r>
          </a:p>
          <a:p>
            <a:r>
              <a:rPr lang="en-US" sz="1200" b="1" i="0" u="sng" strike="noStrike" kern="1200" baseline="0" dirty="0">
                <a:solidFill>
                  <a:schemeClr val="tx1"/>
                </a:solidFill>
                <a:latin typeface="Times New Roman" charset="0"/>
                <a:ea typeface="Times New Roman" charset="0"/>
                <a:cs typeface="Times New Roman" charset="0"/>
              </a:rPr>
              <a:t>Security Zone</a:t>
            </a:r>
            <a:r>
              <a:rPr lang="en-US" sz="1200" b="0" i="0" u="none" strike="noStrike" kern="1200" baseline="0" dirty="0">
                <a:solidFill>
                  <a:schemeClr val="tx1"/>
                </a:solidFill>
                <a:latin typeface="Times New Roman" charset="0"/>
                <a:ea typeface="Times New Roman" charset="0"/>
                <a:cs typeface="Times New Roman" charset="0"/>
              </a:rPr>
              <a:t>. An area of land, water, or land and water, which is designated under 33 CFR Part 165 by the United States Coast Guard for such time as is necessary to prevent injury or damage to the area or to secure the observance of the rights and obligations of the United States.</a:t>
            </a:r>
          </a:p>
          <a:p>
            <a:r>
              <a:rPr lang="en-US" sz="1200" b="1" i="0" u="sng" strike="noStrike" kern="1200" baseline="0" dirty="0">
                <a:solidFill>
                  <a:schemeClr val="tx1"/>
                </a:solidFill>
                <a:latin typeface="Times New Roman" charset="0"/>
                <a:ea typeface="Times New Roman" charset="0"/>
                <a:cs typeface="Times New Roman" charset="0"/>
              </a:rPr>
              <a:t>Slow-No-Wake</a:t>
            </a:r>
            <a:r>
              <a:rPr lang="en-US" sz="1200" b="0" i="0" u="none" strike="noStrike" kern="1200" baseline="0" dirty="0">
                <a:solidFill>
                  <a:schemeClr val="tx1"/>
                </a:solidFill>
                <a:latin typeface="Times New Roman" charset="0"/>
                <a:ea typeface="Times New Roman" charset="0"/>
                <a:cs typeface="Times New Roman" charset="0"/>
              </a:rPr>
              <a:t>. A vessel shall not produce more than a minimum wake and shall not attain speeds greater than six miles per hour over the ground unless a higher minimum speed is necessary to maintain steerageway when traveling with a strong current. In no case shall the wake produced by</a:t>
            </a:r>
          </a:p>
          <a:p>
            <a:r>
              <a:rPr lang="en-US" sz="1200" b="0" i="0" u="none" strike="noStrike" kern="1200" baseline="0" dirty="0">
                <a:solidFill>
                  <a:schemeClr val="tx1"/>
                </a:solidFill>
                <a:latin typeface="Times New Roman" charset="0"/>
                <a:ea typeface="Times New Roman" charset="0"/>
                <a:cs typeface="Times New Roman" charset="0"/>
              </a:rPr>
              <a:t>the vessel be such that it creates a danger or injury to persons, or will damage vessels or structures of any kind.</a:t>
            </a:r>
          </a:p>
          <a:p>
            <a:r>
              <a:rPr lang="en-US" sz="1200" b="1" i="0" u="sng" strike="noStrike" kern="1200" baseline="0" dirty="0">
                <a:solidFill>
                  <a:schemeClr val="tx1"/>
                </a:solidFill>
                <a:latin typeface="Times New Roman" charset="0"/>
                <a:ea typeface="Times New Roman" charset="0"/>
                <a:cs typeface="Times New Roman" charset="0"/>
              </a:rPr>
              <a:t>State and Federal Waters </a:t>
            </a:r>
          </a:p>
          <a:p>
            <a:r>
              <a:rPr lang="en-US" sz="1200" b="0" i="0" u="none" strike="noStrike" kern="1200" baseline="0" dirty="0">
                <a:solidFill>
                  <a:schemeClr val="tx1"/>
                </a:solidFill>
                <a:latin typeface="Times New Roman" charset="0"/>
                <a:ea typeface="Times New Roman" charset="0"/>
                <a:cs typeface="Times New Roman" charset="0"/>
              </a:rPr>
              <a:t>• Federal waters. Navigable waters of the United States,</a:t>
            </a:r>
          </a:p>
          <a:p>
            <a:r>
              <a:rPr lang="en-US" sz="1200" b="0" i="0" u="none" strike="noStrike" kern="1200" baseline="0" dirty="0">
                <a:solidFill>
                  <a:schemeClr val="tx1"/>
                </a:solidFill>
                <a:latin typeface="Times New Roman" charset="0"/>
                <a:ea typeface="Times New Roman" charset="0"/>
                <a:cs typeface="Times New Roman" charset="0"/>
              </a:rPr>
              <a:t>as defined by 33 CFR 2.36(a), within the territorial limits</a:t>
            </a:r>
          </a:p>
          <a:p>
            <a:r>
              <a:rPr lang="en-US" sz="1200" b="0" i="0" u="none" strike="noStrike" kern="1200" baseline="0" dirty="0">
                <a:solidFill>
                  <a:schemeClr val="tx1"/>
                </a:solidFill>
                <a:latin typeface="Times New Roman" charset="0"/>
                <a:ea typeface="Times New Roman" charset="0"/>
                <a:cs typeface="Times New Roman" charset="0"/>
              </a:rPr>
              <a:t>of the state.</a:t>
            </a:r>
          </a:p>
          <a:p>
            <a:r>
              <a:rPr lang="en-US" sz="1200" b="0" i="0" u="none" strike="noStrike" kern="1200" baseline="0" dirty="0">
                <a:solidFill>
                  <a:schemeClr val="tx1"/>
                </a:solidFill>
                <a:latin typeface="Times New Roman" charset="0"/>
                <a:ea typeface="Times New Roman" charset="0"/>
                <a:cs typeface="Times New Roman" charset="0"/>
              </a:rPr>
              <a:t>• State waters. All waters within the territorial limits of</a:t>
            </a:r>
          </a:p>
          <a:p>
            <a:r>
              <a:rPr lang="en-US" sz="1200" b="0" i="0" u="none" strike="noStrike" kern="1200" baseline="0" dirty="0">
                <a:solidFill>
                  <a:schemeClr val="tx1"/>
                </a:solidFill>
                <a:latin typeface="Times New Roman" charset="0"/>
                <a:ea typeface="Times New Roman" charset="0"/>
                <a:cs typeface="Times New Roman" charset="0"/>
              </a:rPr>
              <a:t>the state except federal waters.</a:t>
            </a:r>
          </a:p>
          <a:p>
            <a:r>
              <a:rPr lang="en-US" sz="1200" b="0" i="0" u="none" strike="noStrike" kern="1200" baseline="0" dirty="0">
                <a:solidFill>
                  <a:schemeClr val="tx1"/>
                </a:solidFill>
                <a:latin typeface="Times New Roman" charset="0"/>
                <a:ea typeface="Times New Roman" charset="0"/>
                <a:cs typeface="Times New Roman" charset="0"/>
              </a:rPr>
              <a:t>• waters of state. All waters, including federal waters,</a:t>
            </a:r>
          </a:p>
          <a:p>
            <a:r>
              <a:rPr lang="en-US" sz="1200" b="0" i="0" u="none" strike="noStrike" kern="1200" baseline="0" dirty="0">
                <a:solidFill>
                  <a:schemeClr val="tx1"/>
                </a:solidFill>
                <a:latin typeface="Times New Roman" charset="0"/>
                <a:ea typeface="Times New Roman" charset="0"/>
                <a:cs typeface="Times New Roman" charset="0"/>
              </a:rPr>
              <a:t>within the territorial limits of the state.</a:t>
            </a:r>
          </a:p>
          <a:p>
            <a:r>
              <a:rPr lang="en-US" sz="1200" b="0" i="0" u="none" strike="noStrike" kern="1200" baseline="0" dirty="0">
                <a:solidFill>
                  <a:schemeClr val="tx1"/>
                </a:solidFill>
                <a:latin typeface="Times New Roman" charset="0"/>
                <a:ea typeface="Times New Roman" charset="0"/>
                <a:cs typeface="Times New Roman" charset="0"/>
              </a:rPr>
              <a:t>• Underway. When a vessel is not moored, anchored,</a:t>
            </a:r>
          </a:p>
          <a:p>
            <a:r>
              <a:rPr lang="en-US" sz="1200" b="0" i="0" u="none" strike="noStrike" kern="1200" baseline="0" dirty="0">
                <a:solidFill>
                  <a:schemeClr val="tx1"/>
                </a:solidFill>
                <a:latin typeface="Times New Roman" charset="0"/>
                <a:ea typeface="Times New Roman" charset="0"/>
                <a:cs typeface="Times New Roman" charset="0"/>
              </a:rPr>
              <a:t>made fast to the shore, or aground.</a:t>
            </a:r>
          </a:p>
          <a:p>
            <a:r>
              <a:rPr lang="en-US" sz="1200" b="1" i="0" u="sng" strike="noStrike" kern="1200" baseline="0" dirty="0">
                <a:solidFill>
                  <a:schemeClr val="tx1"/>
                </a:solidFill>
                <a:latin typeface="Times New Roman" charset="0"/>
                <a:ea typeface="Times New Roman" charset="0"/>
                <a:cs typeface="Times New Roman" charset="0"/>
              </a:rPr>
              <a:t>Restricted Safety and Security Zones </a:t>
            </a:r>
            <a:r>
              <a:rPr lang="en-US" sz="1200" b="0" i="0" u="none" strike="noStrike" kern="1200" baseline="0" dirty="0">
                <a:solidFill>
                  <a:schemeClr val="tx1"/>
                </a:solidFill>
                <a:latin typeface="Times New Roman" charset="0"/>
                <a:ea typeface="Times New Roman" charset="0"/>
                <a:cs typeface="Times New Roman" charset="0"/>
              </a:rPr>
              <a:t>No person shall operate, allow the operation of a vessel, or anchor any vessel on the waters of the state within a</a:t>
            </a:r>
          </a:p>
          <a:p>
            <a:r>
              <a:rPr lang="en-US" sz="1200" b="0" i="0" u="none" strike="noStrike" kern="1200" baseline="0" dirty="0">
                <a:solidFill>
                  <a:schemeClr val="tx1"/>
                </a:solidFill>
                <a:latin typeface="Times New Roman" charset="0"/>
                <a:ea typeface="Times New Roman" charset="0"/>
                <a:cs typeface="Times New Roman" charset="0"/>
              </a:rPr>
              <a:t>safety or security zone or a regulated navigational area.</a:t>
            </a:r>
          </a:p>
          <a:p>
            <a:r>
              <a:rPr lang="en-US" sz="1200" b="1" i="0" u="sng" strike="noStrike" kern="1200" baseline="0" dirty="0">
                <a:solidFill>
                  <a:schemeClr val="tx1"/>
                </a:solidFill>
                <a:latin typeface="Times New Roman" charset="0"/>
                <a:ea typeface="Times New Roman" charset="0"/>
                <a:cs typeface="Times New Roman" charset="0"/>
              </a:rPr>
              <a:t>Restricted Operating Distances and Speed </a:t>
            </a:r>
            <a:r>
              <a:rPr lang="en-US" sz="1200" b="0" i="0" u="none" strike="noStrike" kern="1200" baseline="0" dirty="0">
                <a:solidFill>
                  <a:schemeClr val="tx1"/>
                </a:solidFill>
                <a:latin typeface="Times New Roman" charset="0"/>
                <a:ea typeface="Times New Roman" charset="0"/>
                <a:cs typeface="Times New Roman" charset="0"/>
              </a:rPr>
              <a:t>Areas. No person shall operate a vessel or cause a </a:t>
            </a:r>
            <a:r>
              <a:rPr lang="en-US" sz="1200" b="0" i="0" u="none" strike="noStrike" kern="1200" baseline="0" dirty="0" err="1">
                <a:solidFill>
                  <a:schemeClr val="tx1"/>
                </a:solidFill>
                <a:latin typeface="Times New Roman" charset="0"/>
                <a:ea typeface="Times New Roman" charset="0"/>
                <a:cs typeface="Times New Roman" charset="0"/>
              </a:rPr>
              <a:t>waterskier</a:t>
            </a:r>
            <a:r>
              <a:rPr lang="en-US" sz="1200" b="0" i="0" u="none" strike="noStrike" kern="1200" baseline="0" dirty="0">
                <a:solidFill>
                  <a:schemeClr val="tx1"/>
                </a:solidFill>
                <a:latin typeface="Times New Roman" charset="0"/>
                <a:ea typeface="Times New Roman" charset="0"/>
                <a:cs typeface="Times New Roman" charset="0"/>
              </a:rPr>
              <a:t> to pass within one hundred feet of a flag, buoy or other device, marking the location of an underwater swimmer or diver. No person shall operate a motorboat, excluding a personal watercraft, at a speed in excess of Slow-No-Wake within 100 feet of shore, or a dock, pier, float or anchored or moored vessel, unless taking off or landing a </a:t>
            </a:r>
            <a:r>
              <a:rPr lang="en-US" sz="1200" b="0" i="0" u="none" strike="noStrike" kern="1200" baseline="0" dirty="0" err="1">
                <a:solidFill>
                  <a:schemeClr val="tx1"/>
                </a:solidFill>
                <a:latin typeface="Times New Roman" charset="0"/>
                <a:ea typeface="Times New Roman" charset="0"/>
                <a:cs typeface="Times New Roman" charset="0"/>
              </a:rPr>
              <a:t>waterskier</a:t>
            </a:r>
            <a:r>
              <a:rPr lang="en-US" sz="1200" b="0" i="0" u="none" strike="noStrike" kern="1200" baseline="0" dirty="0">
                <a:solidFill>
                  <a:schemeClr val="tx1"/>
                </a:solidFill>
                <a:latin typeface="Times New Roman" charset="0"/>
                <a:ea typeface="Times New Roman" charset="0"/>
                <a:cs typeface="Times New Roman" charset="0"/>
              </a:rPr>
              <a:t>. No person shall operate a personal watercraft, at a speed in excess of Slow-No-Wake within 200 feet of shore, or a dock, pier, float or anchored or moored vessel, unless taking off or landing a </a:t>
            </a:r>
            <a:r>
              <a:rPr lang="en-US" sz="1200" b="0" i="0" u="none" strike="noStrike" kern="1200" baseline="0" dirty="0" err="1">
                <a:solidFill>
                  <a:schemeClr val="tx1"/>
                </a:solidFill>
                <a:latin typeface="Times New Roman" charset="0"/>
                <a:ea typeface="Times New Roman" charset="0"/>
                <a:cs typeface="Times New Roman" charset="0"/>
              </a:rPr>
              <a:t>waterskier</a:t>
            </a:r>
            <a:r>
              <a:rPr lang="en-US" sz="1200" b="0" i="0" u="none" strike="noStrike" kern="1200" baseline="0" dirty="0">
                <a:solidFill>
                  <a:schemeClr val="tx1"/>
                </a:solidFill>
                <a:latin typeface="Times New Roman" charset="0"/>
                <a:ea typeface="Times New Roman" charset="0"/>
                <a:cs typeface="Times New Roman" charset="0"/>
              </a:rPr>
              <a:t>.  When within 100 feet of buoys marking a restricted swimming area or boat access area, vessels shall be operated at Slow-No-Wake.</a:t>
            </a:r>
          </a:p>
          <a:p>
            <a:r>
              <a:rPr lang="en-US" sz="1200" b="1" i="0" u="sng" strike="noStrike" kern="1200" baseline="0" dirty="0">
                <a:solidFill>
                  <a:schemeClr val="tx1"/>
                </a:solidFill>
                <a:latin typeface="Times New Roman" charset="0"/>
                <a:ea typeface="Times New Roman" charset="0"/>
                <a:cs typeface="Times New Roman" charset="0"/>
              </a:rPr>
              <a:t>Speed Regulations</a:t>
            </a:r>
            <a:r>
              <a:rPr lang="en-US" sz="1200" b="0" i="0" u="sng" strike="noStrike" kern="1200" baseline="0" dirty="0">
                <a:solidFill>
                  <a:schemeClr val="tx1"/>
                </a:solidFill>
                <a:latin typeface="Times New Roman" charset="0"/>
                <a:ea typeface="Times New Roman" charset="0"/>
                <a:cs typeface="Times New Roman" charset="0"/>
              </a:rPr>
              <a:t>.</a:t>
            </a:r>
            <a:r>
              <a:rPr lang="en-US" sz="1200" b="0" i="0" u="none" strike="noStrike" kern="1200" baseline="0" dirty="0">
                <a:solidFill>
                  <a:schemeClr val="tx1"/>
                </a:solidFill>
                <a:latin typeface="Times New Roman" charset="0"/>
                <a:ea typeface="Times New Roman" charset="0"/>
                <a:cs typeface="Times New Roman" charset="0"/>
              </a:rPr>
              <a:t> When no limits are posted, operate the boat so it will not endanger others. The boat must be able to stop safely within the clear distance ahead. When passing near marinas, fishing areas, swimming areas, a vessel at anchor, or similar places, reduce speed. Operators are responsible for damage caused by their wakes. In Wyoming, speed is limited by law for certain conditions and areas. Comply with posted regulatory signs and the regulations printed within this chapter. Every vessel must, under crowded conditions or in reduced visibility, go at a moderate speed with careful regard for existing circumstances and conditions. Actions such as speeding in confined or restricted areas or skiing at prohibited times or in restricted areas can also be construed as reckless or negligent operation.</a:t>
            </a:r>
          </a:p>
          <a:p>
            <a:r>
              <a:rPr lang="en-US" sz="1200" b="1" i="0" u="sng" strike="noStrike" kern="1200" baseline="0" dirty="0">
                <a:solidFill>
                  <a:schemeClr val="tx1"/>
                </a:solidFill>
                <a:latin typeface="Times New Roman" charset="0"/>
                <a:ea typeface="Times New Roman" charset="0"/>
                <a:cs typeface="Times New Roman" charset="0"/>
              </a:rPr>
              <a:t>Reckless Operation</a:t>
            </a:r>
            <a:r>
              <a:rPr lang="en-US" sz="1200" b="1" i="0" u="none" strike="noStrike" kern="1200" baseline="0" dirty="0">
                <a:solidFill>
                  <a:schemeClr val="tx1"/>
                </a:solidFill>
                <a:latin typeface="Times New Roman" charset="0"/>
                <a:ea typeface="Times New Roman" charset="0"/>
                <a:cs typeface="Times New Roman" charset="0"/>
              </a:rPr>
              <a:t> </a:t>
            </a:r>
            <a:r>
              <a:rPr lang="en-US" sz="1200" b="0" i="0" u="none" strike="noStrike" kern="1200" baseline="0" dirty="0">
                <a:solidFill>
                  <a:schemeClr val="tx1"/>
                </a:solidFill>
                <a:latin typeface="Times New Roman" charset="0"/>
                <a:ea typeface="Times New Roman" charset="0"/>
                <a:cs typeface="Times New Roman" charset="0"/>
              </a:rPr>
              <a:t>Reckless operation is the failure to exercise the degree of care necessary to prevent endangering another person or their property.</a:t>
            </a:r>
          </a:p>
          <a:p>
            <a:endParaRPr lang="en-US" sz="1200" b="0" i="0" u="none" strike="noStrike" kern="1200" baseline="0" dirty="0">
              <a:solidFill>
                <a:schemeClr val="tx1"/>
              </a:solidFill>
              <a:latin typeface="Times New Roman" charset="0"/>
              <a:ea typeface="Times New Roman" charset="0"/>
              <a:cs typeface="Times New Roman" charset="0"/>
            </a:endParaRPr>
          </a:p>
          <a:p>
            <a:endParaRPr lang="en-US" sz="1200" b="1" i="0" u="none" strike="noStrike" kern="1200" baseline="0" dirty="0">
              <a:solidFill>
                <a:schemeClr val="tx1"/>
              </a:solidFill>
              <a:latin typeface="Times New Roman" charset="0"/>
              <a:ea typeface="Times New Roman" charset="0"/>
              <a:cs typeface="Times New Roman" charset="0"/>
            </a:endParaRPr>
          </a:p>
          <a:p>
            <a:endParaRPr lang="en-US" sz="1200" b="1" i="0" u="none" strike="noStrike" kern="1200" baseline="0" dirty="0">
              <a:solidFill>
                <a:schemeClr val="tx1"/>
              </a:solidFill>
              <a:latin typeface="Times New Roman" charset="0"/>
              <a:ea typeface="Times New Roman" charset="0"/>
              <a:cs typeface="Times New Roman" charset="0"/>
            </a:endParaRP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16</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81903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r>
              <a:rPr lang="en-US" b="1" dirty="0"/>
              <a:t>Operator Age and Boating Education Requirements:</a:t>
            </a:r>
          </a:p>
          <a:p>
            <a:r>
              <a:rPr lang="en-US" sz="1200" b="0" i="0" u="none" strike="noStrike" kern="1200" baseline="0" dirty="0">
                <a:solidFill>
                  <a:schemeClr val="tx1"/>
                </a:solidFill>
                <a:latin typeface="Times New Roman" charset="0"/>
                <a:ea typeface="Times New Roman" charset="0"/>
                <a:cs typeface="Times New Roman" charset="0"/>
              </a:rPr>
              <a:t>No person shall operate or be in actual physical</a:t>
            </a:r>
          </a:p>
          <a:p>
            <a:r>
              <a:rPr lang="en-US" sz="1200" b="0" i="0" u="none" strike="noStrike" kern="1200" baseline="0" dirty="0">
                <a:solidFill>
                  <a:schemeClr val="tx1"/>
                </a:solidFill>
                <a:latin typeface="Times New Roman" charset="0"/>
                <a:ea typeface="Times New Roman" charset="0"/>
                <a:cs typeface="Times New Roman" charset="0"/>
              </a:rPr>
              <a:t>control of a motorboat required to be numbered on</a:t>
            </a:r>
          </a:p>
          <a:p>
            <a:r>
              <a:rPr lang="en-US" sz="1200" b="0" i="0" u="none" strike="noStrike" kern="1200" baseline="0" dirty="0">
                <a:solidFill>
                  <a:schemeClr val="tx1"/>
                </a:solidFill>
                <a:latin typeface="Times New Roman" charset="0"/>
                <a:ea typeface="Times New Roman" charset="0"/>
                <a:cs typeface="Times New Roman" charset="0"/>
              </a:rPr>
              <a:t>the waters in this state unless he/she is at least</a:t>
            </a:r>
          </a:p>
          <a:p>
            <a:r>
              <a:rPr lang="en-US" sz="1200" b="0" i="0" u="none" strike="noStrike" kern="1200" baseline="0" dirty="0">
                <a:solidFill>
                  <a:schemeClr val="tx1"/>
                </a:solidFill>
                <a:latin typeface="Times New Roman" charset="0"/>
                <a:ea typeface="Times New Roman" charset="0"/>
                <a:cs typeface="Times New Roman" charset="0"/>
              </a:rPr>
              <a:t>sixteen (16) years of age or is accompanied by an</a:t>
            </a:r>
          </a:p>
          <a:p>
            <a:r>
              <a:rPr lang="en-US" sz="1200" b="0" i="0" u="none" strike="noStrike" kern="1200" baseline="0" dirty="0">
                <a:solidFill>
                  <a:schemeClr val="tx1"/>
                </a:solidFill>
                <a:latin typeface="Times New Roman" charset="0"/>
                <a:ea typeface="Times New Roman" charset="0"/>
                <a:cs typeface="Times New Roman" charset="0"/>
              </a:rPr>
              <a:t>adult.</a:t>
            </a:r>
            <a:r>
              <a:rPr lang="en-US" b="1" dirty="0"/>
              <a:t> </a:t>
            </a:r>
          </a:p>
          <a:p>
            <a:endParaRPr lang="en-US" b="1" dirty="0"/>
          </a:p>
          <a:p>
            <a:r>
              <a:rPr lang="en-US" sz="1200" b="1" i="0" u="none" strike="noStrike" kern="1200" baseline="0" dirty="0">
                <a:solidFill>
                  <a:schemeClr val="tx1"/>
                </a:solidFill>
                <a:latin typeface="Times New Roman" charset="0"/>
                <a:ea typeface="Times New Roman" charset="0"/>
                <a:cs typeface="Times New Roman" charset="0"/>
              </a:rPr>
              <a:t>WYOMING DOES NOT RECOGNIZE</a:t>
            </a:r>
          </a:p>
          <a:p>
            <a:r>
              <a:rPr lang="en-US" sz="1200" b="1" i="0" u="none" strike="noStrike" kern="1200" baseline="0" dirty="0">
                <a:solidFill>
                  <a:schemeClr val="tx1"/>
                </a:solidFill>
                <a:latin typeface="Times New Roman" charset="0"/>
                <a:ea typeface="Times New Roman" charset="0"/>
                <a:cs typeface="Times New Roman" charset="0"/>
              </a:rPr>
              <a:t>OTHER STATES’ LAWS REGARDING</a:t>
            </a:r>
          </a:p>
          <a:p>
            <a:r>
              <a:rPr lang="en-US" sz="1200" b="1" i="0" u="none" strike="noStrike" kern="1200" baseline="0">
                <a:solidFill>
                  <a:schemeClr val="tx1"/>
                </a:solidFill>
                <a:latin typeface="Times New Roman" charset="0"/>
                <a:ea typeface="Times New Roman" charset="0"/>
                <a:cs typeface="Times New Roman" charset="0"/>
              </a:rPr>
              <a:t>MINIMUM AGE OF OPERATOR</a:t>
            </a:r>
            <a:endParaRPr lang="en-US" b="1" dirty="0"/>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17</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2912394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r>
              <a:rPr lang="en-US" b="1" dirty="0"/>
              <a:t>Operator Age and Boating Education Requirements </a:t>
            </a:r>
          </a:p>
          <a:p>
            <a:r>
              <a:rPr lang="en-US" sz="1200" kern="1200" dirty="0">
                <a:solidFill>
                  <a:schemeClr val="bg1"/>
                </a:solidFill>
                <a:latin typeface="Times New Roman" charset="0"/>
                <a:ea typeface="Times New Roman" charset="0"/>
                <a:cs typeface="Times New Roman" charset="0"/>
              </a:rPr>
              <a:t>There is currently no mandatory boater education requirement in Wyoming.</a:t>
            </a:r>
            <a:endParaRPr lang="en-US" dirty="0"/>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18</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5286342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r>
              <a:rPr lang="en-US" b="1" dirty="0"/>
              <a:t>Boat Registration</a:t>
            </a:r>
          </a:p>
          <a:p>
            <a:endParaRPr lang="en-US" b="1" dirty="0"/>
          </a:p>
          <a:p>
            <a:r>
              <a:rPr lang="en-US" dirty="0"/>
              <a:t>The following vessels (when on Wyoming public water) are required by law to have current registration. This includes vessels that are docked or moored:</a:t>
            </a:r>
          </a:p>
          <a:p>
            <a:r>
              <a:rPr lang="en-US" dirty="0"/>
              <a:t>All motorized boats, regardless of length (motorized boats include boats propelled by a trolling motor); and </a:t>
            </a:r>
          </a:p>
          <a:p>
            <a:r>
              <a:rPr lang="en-US" dirty="0"/>
              <a:t>All sailboats 14 feet in length or longer or any sailboat with an auxiliary engine(s); and</a:t>
            </a:r>
          </a:p>
          <a:p>
            <a:r>
              <a:rPr lang="en-US" dirty="0"/>
              <a:t>USCG Documented vessels.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1" i="0" u="none" strike="noStrike" kern="1200" baseline="0" dirty="0">
                <a:solidFill>
                  <a:schemeClr val="tx1"/>
                </a:solidFill>
                <a:latin typeface="Times New Roman" charset="0"/>
                <a:ea typeface="Times New Roman" charset="0"/>
                <a:cs typeface="Times New Roman" charset="0"/>
              </a:rPr>
              <a:t>EXEMPT MOTORBOATS. </a:t>
            </a:r>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A motorboat shall not be required to be numbered if it is: </a:t>
            </a:r>
          </a:p>
          <a:p>
            <a:r>
              <a:rPr lang="en-US" sz="1200" b="0" i="0" u="none" strike="noStrike" kern="1200" baseline="0" dirty="0">
                <a:solidFill>
                  <a:schemeClr val="tx1"/>
                </a:solidFill>
                <a:latin typeface="Times New Roman" charset="0"/>
                <a:ea typeface="Times New Roman" charset="0"/>
                <a:cs typeface="Times New Roman" charset="0"/>
              </a:rPr>
              <a:t>a. Already covered by a number in full force and effect, which has been issued pursuant to any federal law or a federally approved numbering system of another state. If the motorboat remains in this state in excess of ninety (90) consecutive days and is operated on the waters of this state at any time during this ninety (90) day period, the operator shall comply with the provisions for a certificate of number in the manner prescribed in this section; </a:t>
            </a:r>
          </a:p>
          <a:p>
            <a:r>
              <a:rPr lang="en-US" sz="1200" b="0" i="0" u="none" strike="noStrike" kern="1200" baseline="0" dirty="0">
                <a:solidFill>
                  <a:schemeClr val="tx1"/>
                </a:solidFill>
                <a:latin typeface="Times New Roman" charset="0"/>
                <a:ea typeface="Times New Roman" charset="0"/>
                <a:cs typeface="Times New Roman" charset="0"/>
              </a:rPr>
              <a:t>b. Presently numbered under the rules of the Department until the present registration expires; </a:t>
            </a:r>
          </a:p>
          <a:p>
            <a:r>
              <a:rPr lang="en-US" sz="1200" b="0" i="0" u="none" strike="noStrike" kern="1200" baseline="0" dirty="0">
                <a:solidFill>
                  <a:schemeClr val="tx1"/>
                </a:solidFill>
                <a:latin typeface="Times New Roman" charset="0"/>
                <a:ea typeface="Times New Roman" charset="0"/>
                <a:cs typeface="Times New Roman" charset="0"/>
              </a:rPr>
              <a:t>c. A motorboat whose owner is the United States, a state or a subdivision thereof, but such ownership must be visibly evident. </a:t>
            </a:r>
            <a:endParaRPr lang="en-US" dirty="0"/>
          </a:p>
        </p:txBody>
      </p:sp>
      <p:sp>
        <p:nvSpPr>
          <p:cNvPr id="337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DB7137F6-57C7-453B-9CE5-B883A86888CB}" type="slidenum">
              <a:rPr lang="en-US" altLang="en-US" sz="1300">
                <a:solidFill>
                  <a:schemeClr val="tx1"/>
                </a:solidFill>
                <a:latin typeface="Comic Sans MS" panose="030F0702030302020204" pitchFamily="66" charset="0"/>
              </a:rPr>
              <a:pPr/>
              <a:t>19</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451379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Usual Presentation</a:t>
            </a:r>
            <a:r>
              <a:rPr lang="en-US" baseline="0" dirty="0"/>
              <a:t> format </a:t>
            </a:r>
          </a:p>
          <a:p>
            <a:endParaRPr lang="en-US" baseline="0" dirty="0"/>
          </a:p>
          <a:p>
            <a:r>
              <a:rPr lang="en-US" dirty="0"/>
              <a:t>Who What When Where Why</a:t>
            </a:r>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2</a:t>
            </a:fld>
            <a:endParaRPr lang="en-US" altLang="x-none"/>
          </a:p>
        </p:txBody>
      </p:sp>
    </p:spTree>
    <p:extLst>
      <p:ext uri="{BB962C8B-B14F-4D97-AF65-F5344CB8AC3E}">
        <p14:creationId xmlns:p14="http://schemas.microsoft.com/office/powerpoint/2010/main" val="1792589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Display of numerals and decals on vessel.</a:t>
            </a:r>
          </a:p>
          <a:p>
            <a:r>
              <a:rPr lang="en-US" b="1" dirty="0"/>
              <a:t>Placement of WY Number and Decal on Vessels:</a:t>
            </a:r>
          </a:p>
          <a:p>
            <a:r>
              <a:rPr lang="en-US" dirty="0"/>
              <a:t>WY # and validation decal to be placed each side of the vessel, near the bow, in such a position as to provide easy identification.</a:t>
            </a:r>
          </a:p>
          <a:p>
            <a:r>
              <a:rPr lang="en-US" dirty="0"/>
              <a:t>The number must read from left to right, be in block characters of good proportion not less than three inches in height and be of a color that contrasts with the color of the vessel.</a:t>
            </a:r>
          </a:p>
          <a:p>
            <a:endParaRPr lang="en-US" dirty="0"/>
          </a:p>
          <a:p>
            <a:r>
              <a:rPr lang="en-US" dirty="0"/>
              <a:t>The numerals must be separated from the prefix and suffix by hyphens or equivalent spaces such as the following example: WY 0001 GG or WY-0001-GG.</a:t>
            </a:r>
          </a:p>
          <a:p>
            <a:endParaRPr lang="en-US" dirty="0"/>
          </a:p>
          <a:p>
            <a:r>
              <a:rPr lang="en-US" dirty="0"/>
              <a:t>The validation decal must be affixed in a line and within three (3) inches towards the rear of the boat from the registration number (an example is shown on the decal document).</a:t>
            </a:r>
          </a:p>
          <a:p>
            <a:r>
              <a:rPr lang="en-US" dirty="0"/>
              <a:t>Vessels registered as antique boats are permitted to display the registration decal on the left portion of the windshield. In the absence of a windshield, the registration decal must be attached to the certificate of number and made available for inspection when the boat is operated on public water.</a:t>
            </a:r>
          </a:p>
          <a:p>
            <a:endParaRPr lang="en-US" dirty="0"/>
          </a:p>
          <a:p>
            <a:endParaRPr lang="en-US" altLang="en-US" dirty="0">
              <a:latin typeface="Arial" panose="020B0604020202020204" pitchFamily="34" charset="0"/>
            </a:endParaRPr>
          </a:p>
          <a:p>
            <a:r>
              <a:rPr lang="en-US" altLang="en-US" dirty="0">
                <a:latin typeface="Arial" panose="020B0604020202020204" pitchFamily="34" charset="0"/>
              </a:rPr>
              <a:t>      WY 0234 AB (decal)</a:t>
            </a:r>
          </a:p>
          <a:p>
            <a:endParaRPr lang="en-US" dirty="0">
              <a:latin typeface="Arial" panose="020B0604020202020204" pitchFamily="34" charset="0"/>
            </a:endParaRPr>
          </a:p>
          <a:p>
            <a:r>
              <a:rPr lang="en-US" dirty="0">
                <a:latin typeface="Arial" panose="020B0604020202020204" pitchFamily="34" charset="0"/>
              </a:rPr>
              <a:t>	or</a:t>
            </a:r>
          </a:p>
          <a:p>
            <a:endParaRPr lang="en-US" dirty="0">
              <a:latin typeface="Arial" panose="020B0604020202020204" pitchFamily="34" charset="0"/>
            </a:endParaRPr>
          </a:p>
          <a:p>
            <a:r>
              <a:rPr lang="en-US" altLang="en-US" baseline="0" dirty="0">
                <a:latin typeface="Arial" panose="020B0604020202020204" pitchFamily="34" charset="0"/>
              </a:rPr>
              <a:t>      </a:t>
            </a:r>
            <a:r>
              <a:rPr lang="en-US" altLang="en-US" dirty="0">
                <a:latin typeface="Arial" panose="020B0604020202020204" pitchFamily="34" charset="0"/>
              </a:rPr>
              <a:t>WY-0234-AB (decal)</a:t>
            </a:r>
          </a:p>
          <a:p>
            <a:endParaRPr 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20</a:t>
            </a:fld>
            <a:endParaRPr lang="en-US" altLang="x-none"/>
          </a:p>
        </p:txBody>
      </p:sp>
    </p:spTree>
    <p:extLst>
      <p:ext uri="{BB962C8B-B14F-4D97-AF65-F5344CB8AC3E}">
        <p14:creationId xmlns:p14="http://schemas.microsoft.com/office/powerpoint/2010/main" val="3278115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sz="1200" b="1" i="0" u="sng" strike="noStrike" kern="1200" baseline="0" dirty="0">
                <a:solidFill>
                  <a:schemeClr val="tx1"/>
                </a:solidFill>
                <a:latin typeface="Times New Roman" charset="0"/>
                <a:ea typeface="Times New Roman" charset="0"/>
                <a:cs typeface="Times New Roman" charset="0"/>
              </a:rPr>
              <a:t>Overloading</a:t>
            </a:r>
            <a:r>
              <a:rPr lang="en-US" sz="1200" b="0" i="0" u="sng" strike="noStrike" kern="1200" baseline="0" dirty="0">
                <a:solidFill>
                  <a:schemeClr val="tx1"/>
                </a:solidFill>
                <a:latin typeface="Times New Roman" charset="0"/>
                <a:ea typeface="Times New Roman" charset="0"/>
                <a:cs typeface="Times New Roman" charset="0"/>
              </a:rPr>
              <a:t>.</a:t>
            </a:r>
            <a:r>
              <a:rPr lang="en-US" sz="1200" b="0" i="0" u="none" strike="noStrike" kern="1200" baseline="0" dirty="0">
                <a:solidFill>
                  <a:schemeClr val="tx1"/>
                </a:solidFill>
                <a:latin typeface="Times New Roman" charset="0"/>
                <a:ea typeface="Times New Roman" charset="0"/>
                <a:cs typeface="Times New Roman" charset="0"/>
              </a:rPr>
              <a:t> Never overload your boat with passengers or cargo beyond its safe carrying capacity. Capacity labels are required on all vessels less than 20 feet manufactured after</a:t>
            </a:r>
          </a:p>
          <a:p>
            <a:r>
              <a:rPr lang="en-US" sz="1200" b="0" i="0" u="none" strike="noStrike" kern="1200" baseline="0" dirty="0">
                <a:solidFill>
                  <a:schemeClr val="tx1"/>
                </a:solidFill>
                <a:latin typeface="Times New Roman" charset="0"/>
                <a:ea typeface="Times New Roman" charset="0"/>
                <a:cs typeface="Times New Roman" charset="0"/>
              </a:rPr>
              <a:t>1972, and are affixed by the manufacturer. Wyoming law forbids altering, defacing or removing the plate. </a:t>
            </a:r>
          </a:p>
          <a:p>
            <a:endParaRPr lang="en-US" altLang="en-US" b="1" dirty="0">
              <a:latin typeface="Arial" panose="020B0604020202020204" pitchFamily="34" charset="0"/>
            </a:endParaRPr>
          </a:p>
          <a:p>
            <a:r>
              <a:rPr lang="en-US" altLang="en-US" dirty="0">
                <a:latin typeface="Arial" panose="020B0604020202020204" pitchFamily="34" charset="0"/>
              </a:rPr>
              <a:t>No vessel may be loaded with passengers or cargo beyond its safe cargo carrying capacity.</a:t>
            </a:r>
          </a:p>
          <a:p>
            <a:r>
              <a:rPr lang="en-US" altLang="en-US" dirty="0">
                <a:latin typeface="Arial" panose="020B0604020202020204" pitchFamily="34" charset="0"/>
              </a:rPr>
              <a:t>The maximum persons capacity marked on a vessel's maximum capacities plate must not be exceeded.</a:t>
            </a:r>
          </a:p>
          <a:p>
            <a:r>
              <a:rPr lang="en-US" altLang="en-US" dirty="0">
                <a:latin typeface="Arial" panose="020B0604020202020204" pitchFamily="34" charset="0"/>
              </a:rPr>
              <a:t>The maximum weight capacity marked on a vessel's maximum capacities plate must not be exceeded.</a:t>
            </a:r>
          </a:p>
          <a:p>
            <a:r>
              <a:rPr lang="en-US" altLang="en-US" dirty="0">
                <a:latin typeface="Arial" panose="020B0604020202020204" pitchFamily="34" charset="0"/>
              </a:rPr>
              <a:t>If a vessel does not have a U.S. Coast Guard Maximum Capacities plate provided by the manufacturer, the owner must demonstrate that his or her vessel conforms to the U. S. Coast Guard safe loading requirements.</a:t>
            </a:r>
          </a:p>
          <a:p>
            <a:r>
              <a:rPr lang="en-US" altLang="en-US" b="1" u="sng" dirty="0">
                <a:latin typeface="Arial" panose="020B0604020202020204" pitchFamily="34" charset="0"/>
              </a:rPr>
              <a:t>Overpowering</a:t>
            </a:r>
          </a:p>
          <a:p>
            <a:r>
              <a:rPr lang="en-US" altLang="en-US" dirty="0">
                <a:latin typeface="Arial" panose="020B0604020202020204" pitchFamily="34" charset="0"/>
              </a:rPr>
              <a:t>No vessel may be operated beyond its safe powering capacity.</a:t>
            </a:r>
          </a:p>
          <a:p>
            <a:r>
              <a:rPr lang="en-US" altLang="en-US" dirty="0">
                <a:latin typeface="Arial" panose="020B0604020202020204" pitchFamily="34" charset="0"/>
              </a:rPr>
              <a:t>The maximum horsepower capacity marked on a vessel's maximum capacities plate must not be exceeded.</a:t>
            </a:r>
          </a:p>
          <a:p>
            <a:r>
              <a:rPr lang="en-US" altLang="en-US" dirty="0">
                <a:latin typeface="Arial" panose="020B0604020202020204" pitchFamily="34" charset="0"/>
              </a:rPr>
              <a:t>If a vessel does not have a U.S. Coast Guard Maximum Capacities plate provided by the manufacturer, the owner must demonstrate that his or her vessel conforms to the U. S. Coast Guard safe powering requirements.</a:t>
            </a: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48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4AE0019A-3C69-49D3-835A-93B1E1B51A66}" type="slidenum">
              <a:rPr lang="en-US" altLang="en-US" sz="1300">
                <a:solidFill>
                  <a:schemeClr val="tx1"/>
                </a:solidFill>
                <a:latin typeface="Comic Sans MS" panose="030F0702030302020204" pitchFamily="66" charset="0"/>
              </a:rPr>
              <a:pPr/>
              <a:t>21</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42260469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altLang="en-US" b="1" dirty="0">
                <a:latin typeface="Arial" panose="020B0604020202020204" pitchFamily="34" charset="0"/>
              </a:rPr>
              <a:t>WY Personal Floatation Devices (PFD)</a:t>
            </a:r>
          </a:p>
          <a:p>
            <a:r>
              <a:rPr lang="en-US" sz="1200" b="0" i="0" u="none" strike="noStrike" kern="1200" baseline="0" dirty="0">
                <a:solidFill>
                  <a:schemeClr val="tx1"/>
                </a:solidFill>
                <a:latin typeface="Times New Roman" charset="0"/>
                <a:ea typeface="Times New Roman" charset="0"/>
                <a:cs typeface="Times New Roman" charset="0"/>
              </a:rPr>
              <a:t>Wyoming Life Jacket and</a:t>
            </a:r>
          </a:p>
          <a:p>
            <a:r>
              <a:rPr lang="en-US" sz="1200" b="0" i="0" u="none" strike="noStrike" kern="1200" baseline="0" dirty="0">
                <a:solidFill>
                  <a:schemeClr val="tx1"/>
                </a:solidFill>
                <a:latin typeface="Times New Roman" charset="0"/>
                <a:ea typeface="Times New Roman" charset="0"/>
                <a:cs typeface="Times New Roman" charset="0"/>
              </a:rPr>
              <a:t>Personal Flotation Device (PFD) Laws</a:t>
            </a:r>
          </a:p>
          <a:p>
            <a:r>
              <a:rPr lang="en-US" sz="1200" b="0" i="0" u="none" strike="noStrike" kern="1200" baseline="0" dirty="0">
                <a:solidFill>
                  <a:schemeClr val="tx1"/>
                </a:solidFill>
                <a:latin typeface="Times New Roman" charset="0"/>
                <a:ea typeface="Times New Roman" charset="0"/>
                <a:cs typeface="Times New Roman" charset="0"/>
              </a:rPr>
              <a:t>More than 90% of the drowning related boating fatalities may</a:t>
            </a:r>
          </a:p>
          <a:p>
            <a:r>
              <a:rPr lang="en-US" sz="1200" b="0" i="0" u="none" strike="noStrike" kern="1200" baseline="0" dirty="0">
                <a:solidFill>
                  <a:schemeClr val="tx1"/>
                </a:solidFill>
                <a:latin typeface="Times New Roman" charset="0"/>
                <a:ea typeface="Times New Roman" charset="0"/>
                <a:cs typeface="Times New Roman" charset="0"/>
              </a:rPr>
              <a:t>have been avoided by wearing a life jacket.</a:t>
            </a:r>
          </a:p>
          <a:p>
            <a:r>
              <a:rPr lang="en-US" sz="1200" b="0" i="0" u="none" strike="noStrike" kern="1200" baseline="0" dirty="0">
                <a:solidFill>
                  <a:schemeClr val="tx1"/>
                </a:solidFill>
                <a:latin typeface="Times New Roman" charset="0"/>
                <a:ea typeface="Times New Roman" charset="0"/>
                <a:cs typeface="Times New Roman" charset="0"/>
              </a:rPr>
              <a:t>• There must be a wearable life jacket on board for each person</a:t>
            </a:r>
          </a:p>
          <a:p>
            <a:r>
              <a:rPr lang="en-US" sz="1200" b="0" i="0" u="none" strike="noStrike" kern="1200" baseline="0" dirty="0">
                <a:solidFill>
                  <a:schemeClr val="tx1"/>
                </a:solidFill>
                <a:latin typeface="Times New Roman" charset="0"/>
                <a:ea typeface="Times New Roman" charset="0"/>
                <a:cs typeface="Times New Roman" charset="0"/>
              </a:rPr>
              <a:t>aboard every vessel.</a:t>
            </a:r>
          </a:p>
          <a:p>
            <a:r>
              <a:rPr lang="en-US" sz="1200" b="0" i="0" u="none" strike="noStrike" kern="1200" baseline="0" dirty="0">
                <a:solidFill>
                  <a:schemeClr val="tx1"/>
                </a:solidFill>
                <a:latin typeface="Times New Roman" charset="0"/>
                <a:ea typeface="Times New Roman" charset="0"/>
                <a:cs typeface="Times New Roman" charset="0"/>
              </a:rPr>
              <a:t>• Each life jacket must be readily accessible.</a:t>
            </a:r>
          </a:p>
          <a:p>
            <a:r>
              <a:rPr lang="en-US" sz="1200" b="0" i="0" u="none" strike="noStrike" kern="1200" baseline="0" dirty="0">
                <a:solidFill>
                  <a:schemeClr val="tx1"/>
                </a:solidFill>
                <a:latin typeface="Times New Roman" charset="0"/>
                <a:ea typeface="Times New Roman" charset="0"/>
                <a:cs typeface="Times New Roman" charset="0"/>
              </a:rPr>
              <a:t>• Each life jacket must fit the intended wearer.</a:t>
            </a:r>
          </a:p>
          <a:p>
            <a:r>
              <a:rPr lang="en-US" sz="1200" b="0" i="0" u="none" strike="noStrike" kern="1200" baseline="0" dirty="0">
                <a:solidFill>
                  <a:schemeClr val="tx1"/>
                </a:solidFill>
                <a:latin typeface="Times New Roman" charset="0"/>
                <a:ea typeface="Times New Roman" charset="0"/>
                <a:cs typeface="Times New Roman" charset="0"/>
              </a:rPr>
              <a:t>• If the vessel is required to have a Type IV “</a:t>
            </a:r>
            <a:r>
              <a:rPr lang="en-US" sz="1200" b="0" i="0" u="none" strike="noStrike" kern="1200" baseline="0" dirty="0" err="1">
                <a:solidFill>
                  <a:schemeClr val="tx1"/>
                </a:solidFill>
                <a:latin typeface="Times New Roman" charset="0"/>
                <a:ea typeface="Times New Roman" charset="0"/>
                <a:cs typeface="Times New Roman" charset="0"/>
              </a:rPr>
              <a:t>throwable</a:t>
            </a:r>
            <a:r>
              <a:rPr lang="en-US" sz="1200" b="0" i="0" u="none" strike="noStrike" kern="1200" baseline="0" dirty="0">
                <a:solidFill>
                  <a:schemeClr val="tx1"/>
                </a:solidFill>
                <a:latin typeface="Times New Roman" charset="0"/>
                <a:ea typeface="Times New Roman" charset="0"/>
                <a:cs typeface="Times New Roman" charset="0"/>
              </a:rPr>
              <a:t>” PFD</a:t>
            </a:r>
          </a:p>
          <a:p>
            <a:r>
              <a:rPr lang="en-US" sz="1200" b="0" i="0" u="none" strike="noStrike" kern="1200" baseline="0" dirty="0">
                <a:solidFill>
                  <a:schemeClr val="tx1"/>
                </a:solidFill>
                <a:latin typeface="Times New Roman" charset="0"/>
                <a:ea typeface="Times New Roman" charset="0"/>
                <a:cs typeface="Times New Roman" charset="0"/>
              </a:rPr>
              <a:t>(see page 30), it must be immediately available.</a:t>
            </a:r>
          </a:p>
          <a:p>
            <a:r>
              <a:rPr lang="en-US" sz="1200" b="0" i="0" u="none" strike="noStrike" kern="1200" baseline="0" dirty="0">
                <a:solidFill>
                  <a:schemeClr val="tx1"/>
                </a:solidFill>
                <a:latin typeface="Times New Roman" charset="0"/>
                <a:ea typeface="Times New Roman" charset="0"/>
                <a:cs typeface="Times New Roman" charset="0"/>
              </a:rPr>
              <a:t>Life jackets must:</a:t>
            </a:r>
          </a:p>
          <a:p>
            <a:r>
              <a:rPr lang="en-US" sz="1200" b="0" i="0" u="none" strike="noStrike" kern="1200" baseline="0" dirty="0">
                <a:solidFill>
                  <a:schemeClr val="tx1"/>
                </a:solidFill>
                <a:latin typeface="Times New Roman" charset="0"/>
                <a:ea typeface="Times New Roman" charset="0"/>
                <a:cs typeface="Times New Roman" charset="0"/>
              </a:rPr>
              <a:t>• Be U.S. Coast Guard approved.</a:t>
            </a:r>
          </a:p>
          <a:p>
            <a:r>
              <a:rPr lang="en-US" sz="1200" b="0" i="0" u="none" strike="noStrike" kern="1200" baseline="0" dirty="0">
                <a:solidFill>
                  <a:schemeClr val="tx1"/>
                </a:solidFill>
                <a:latin typeface="Times New Roman" charset="0"/>
                <a:ea typeface="Times New Roman" charset="0"/>
                <a:cs typeface="Times New Roman" charset="0"/>
              </a:rPr>
              <a:t>• Have a legible label.</a:t>
            </a:r>
          </a:p>
          <a:p>
            <a:r>
              <a:rPr lang="en-US" sz="1200" b="0" i="0" u="none" strike="noStrike" kern="1200" baseline="0" dirty="0">
                <a:solidFill>
                  <a:schemeClr val="tx1"/>
                </a:solidFill>
                <a:latin typeface="Times New Roman" charset="0"/>
                <a:ea typeface="Times New Roman" charset="0"/>
                <a:cs typeface="Times New Roman" charset="0"/>
              </a:rPr>
              <a:t>• Be of the correct size and fit for the wearer. A life jacket</a:t>
            </a:r>
          </a:p>
          <a:p>
            <a:r>
              <a:rPr lang="en-US" sz="1200" b="0" i="0" u="none" strike="noStrike" kern="1200" baseline="0" dirty="0">
                <a:solidFill>
                  <a:schemeClr val="tx1"/>
                </a:solidFill>
                <a:latin typeface="Times New Roman" charset="0"/>
                <a:ea typeface="Times New Roman" charset="0"/>
                <a:cs typeface="Times New Roman" charset="0"/>
              </a:rPr>
              <a:t>should fit comfortably snug and never cover your face or ride up</a:t>
            </a:r>
          </a:p>
          <a:p>
            <a:r>
              <a:rPr lang="en-US" sz="1200" b="0" i="0" u="none" strike="noStrike" kern="1200" baseline="0" dirty="0">
                <a:solidFill>
                  <a:schemeClr val="tx1"/>
                </a:solidFill>
                <a:latin typeface="Times New Roman" charset="0"/>
                <a:ea typeface="Times New Roman" charset="0"/>
                <a:cs typeface="Times New Roman" charset="0"/>
              </a:rPr>
              <a:t>past your ears.</a:t>
            </a:r>
          </a:p>
          <a:p>
            <a:r>
              <a:rPr lang="en-US" sz="1200" b="0" i="0" u="none" strike="noStrike" kern="1200" baseline="0" dirty="0">
                <a:solidFill>
                  <a:schemeClr val="tx1"/>
                </a:solidFill>
                <a:latin typeface="Times New Roman" charset="0"/>
                <a:ea typeface="Times New Roman" charset="0"/>
                <a:cs typeface="Times New Roman" charset="0"/>
              </a:rPr>
              <a:t>• Be in serviceable condition (all straps and buckles must be in</a:t>
            </a:r>
          </a:p>
          <a:p>
            <a:r>
              <a:rPr lang="en-US" sz="1200" b="0" i="0" u="none" strike="noStrike" kern="1200" baseline="0" dirty="0">
                <a:solidFill>
                  <a:schemeClr val="tx1"/>
                </a:solidFill>
                <a:latin typeface="Times New Roman" charset="0"/>
                <a:ea typeface="Times New Roman" charset="0"/>
                <a:cs typeface="Times New Roman" charset="0"/>
              </a:rPr>
              <a:t>good condition and able to perform their jobs; all seams and material</a:t>
            </a:r>
          </a:p>
          <a:p>
            <a:r>
              <a:rPr lang="en-US" sz="1200" b="0" i="0" u="none" strike="noStrike" kern="1200" baseline="0" dirty="0">
                <a:solidFill>
                  <a:schemeClr val="tx1"/>
                </a:solidFill>
                <a:latin typeface="Times New Roman" charset="0"/>
                <a:ea typeface="Times New Roman" charset="0"/>
                <a:cs typeface="Times New Roman" charset="0"/>
              </a:rPr>
              <a:t>must be intact).</a:t>
            </a:r>
          </a:p>
          <a:p>
            <a:r>
              <a:rPr lang="en-US" sz="1200" b="0" i="0" u="none" strike="noStrike" kern="1200" baseline="0" dirty="0">
                <a:solidFill>
                  <a:schemeClr val="tx1"/>
                </a:solidFill>
                <a:latin typeface="Times New Roman" charset="0"/>
                <a:ea typeface="Times New Roman" charset="0"/>
                <a:cs typeface="Times New Roman" charset="0"/>
              </a:rPr>
              <a:t>• Be worn by children under 13 years old on any vessel that is</a:t>
            </a:r>
          </a:p>
          <a:p>
            <a:r>
              <a:rPr lang="en-US" sz="1200" b="0" i="0" u="none" strike="noStrike" kern="1200" baseline="0" dirty="0">
                <a:solidFill>
                  <a:schemeClr val="tx1"/>
                </a:solidFill>
                <a:latin typeface="Times New Roman" charset="0"/>
                <a:ea typeface="Times New Roman" charset="0"/>
                <a:cs typeface="Times New Roman" charset="0"/>
              </a:rPr>
              <a:t>underway unless the child is below deck or in an enclosed cabin.</a:t>
            </a:r>
          </a:p>
          <a:p>
            <a:r>
              <a:rPr lang="en-US" sz="1200" b="0" i="0" u="none" strike="noStrike" kern="1200" baseline="0" dirty="0">
                <a:solidFill>
                  <a:schemeClr val="tx1"/>
                </a:solidFill>
                <a:latin typeface="Times New Roman" charset="0"/>
                <a:ea typeface="Times New Roman" charset="0"/>
                <a:cs typeface="Times New Roman" charset="0"/>
              </a:rPr>
              <a:t>• Be worn by anyone operating or riding on a PWC.</a:t>
            </a:r>
          </a:p>
          <a:p>
            <a:r>
              <a:rPr lang="en-US" sz="1200" b="0" i="0" u="none" strike="noStrike" kern="1200" baseline="0" dirty="0">
                <a:solidFill>
                  <a:schemeClr val="tx1"/>
                </a:solidFill>
                <a:latin typeface="Times New Roman" charset="0"/>
                <a:ea typeface="Times New Roman" charset="0"/>
                <a:cs typeface="Times New Roman" charset="0"/>
              </a:rPr>
              <a:t>• Be worn by anyone being pulled behind a boat (such as tubing</a:t>
            </a:r>
          </a:p>
          <a:p>
            <a:r>
              <a:rPr lang="en-US" sz="1200" b="0" i="0" u="none" strike="noStrike" kern="1200" baseline="0" dirty="0">
                <a:solidFill>
                  <a:schemeClr val="tx1"/>
                </a:solidFill>
                <a:latin typeface="Times New Roman" charset="0"/>
                <a:ea typeface="Times New Roman" charset="0"/>
                <a:cs typeface="Times New Roman" charset="0"/>
              </a:rPr>
              <a:t>or skiing).</a:t>
            </a:r>
          </a:p>
          <a:p>
            <a:r>
              <a:rPr lang="en-US" sz="1200" b="0" i="0" u="none" strike="noStrike" kern="1200" baseline="0" dirty="0">
                <a:solidFill>
                  <a:schemeClr val="tx1"/>
                </a:solidFill>
                <a:latin typeface="Times New Roman" charset="0"/>
                <a:ea typeface="Times New Roman" charset="0"/>
                <a:cs typeface="Times New Roman" charset="0"/>
              </a:rPr>
              <a:t>• Be worn by anyone in a manually propelled vessel from</a:t>
            </a:r>
          </a:p>
          <a:p>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358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6F251DB2-EDA7-44AE-9BD5-9AC4CAC2B933}" type="slidenum">
              <a:rPr lang="en-US" altLang="en-US" sz="1300">
                <a:solidFill>
                  <a:schemeClr val="tx1"/>
                </a:solidFill>
                <a:latin typeface="Comic Sans MS" panose="030F0702030302020204" pitchFamily="66" charset="0"/>
              </a:rPr>
              <a:pPr/>
              <a:t>22</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49874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(d) Motorized watercraft shall be provided with an efficient sound producing device as set forth in this subsection:</a:t>
            </a:r>
          </a:p>
          <a:p>
            <a:endParaRPr lang="en-US" sz="1200" b="0" i="0" u="none" strike="noStrike" kern="1200" baseline="0" dirty="0">
              <a:solidFill>
                <a:schemeClr val="tx1"/>
              </a:solidFill>
              <a:latin typeface="Times New Roman" charset="0"/>
              <a:ea typeface="Times New Roman" charset="0"/>
              <a:cs typeface="Times New Roman" charset="0"/>
            </a:endParaRP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Class A&amp;B Vessels </a:t>
            </a:r>
            <a:r>
              <a:rPr lang="en-US" sz="800" kern="1200" dirty="0">
                <a:solidFill>
                  <a:schemeClr val="bg1"/>
                </a:solidFill>
                <a:latin typeface="Times New Roman" charset="0"/>
                <a:ea typeface="Times New Roman" charset="0"/>
                <a:cs typeface="Times New Roman" charset="0"/>
              </a:rPr>
              <a:t>(under 26ft) </a:t>
            </a:r>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Mouth, hand or power operated device capable of producing a blast of two (2) seconds or more duration and audible for at least one-half (1/2) mile. </a:t>
            </a:r>
          </a:p>
          <a:p>
            <a:endParaRPr lang="en-US" sz="1200" b="0" i="0" u="none" strike="noStrike" kern="1200" baseline="0" dirty="0">
              <a:solidFill>
                <a:schemeClr val="tx1"/>
              </a:solidFill>
              <a:latin typeface="Times New Roman" charset="0"/>
              <a:ea typeface="Times New Roman" charset="0"/>
              <a:cs typeface="Times New Roman"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charset="0"/>
                <a:ea typeface="Times New Roman" charset="0"/>
                <a:cs typeface="Times New Roman" charset="0"/>
              </a:rPr>
              <a:t>Class C Vessels </a:t>
            </a:r>
            <a:r>
              <a:rPr lang="en-US" sz="800" kern="1200" dirty="0">
                <a:solidFill>
                  <a:schemeClr val="bg1"/>
                </a:solidFill>
                <a:latin typeface="Times New Roman" charset="0"/>
                <a:ea typeface="Times New Roman" charset="0"/>
                <a:cs typeface="Times New Roman" charset="0"/>
              </a:rPr>
              <a:t>(26 </a:t>
            </a:r>
            <a:r>
              <a:rPr lang="en-US" sz="800" kern="1200" dirty="0" err="1">
                <a:solidFill>
                  <a:schemeClr val="bg1"/>
                </a:solidFill>
                <a:latin typeface="Times New Roman" charset="0"/>
                <a:ea typeface="Times New Roman" charset="0"/>
                <a:cs typeface="Times New Roman" charset="0"/>
              </a:rPr>
              <a:t>ft</a:t>
            </a:r>
            <a:r>
              <a:rPr lang="en-US" sz="800" kern="1200" dirty="0">
                <a:solidFill>
                  <a:schemeClr val="bg1"/>
                </a:solidFill>
                <a:latin typeface="Times New Roman" charset="0"/>
                <a:ea typeface="Times New Roman" charset="0"/>
                <a:cs typeface="Times New Roman" charset="0"/>
              </a:rPr>
              <a:t> up to 40ft) </a:t>
            </a:r>
          </a:p>
          <a:p>
            <a:r>
              <a:rPr lang="en-US" sz="1200" b="0" i="0" u="none" strike="noStrike" kern="1200" baseline="0" dirty="0">
                <a:solidFill>
                  <a:schemeClr val="tx1"/>
                </a:solidFill>
                <a:latin typeface="Times New Roman" charset="0"/>
                <a:ea typeface="Times New Roman" charset="0"/>
                <a:cs typeface="Times New Roman" charset="0"/>
              </a:rPr>
              <a:t>Hand or power operated device capable of producing a blast of two (2) seconds or more duration and audible for at least one (1) mile. </a:t>
            </a:r>
          </a:p>
          <a:p>
            <a:endParaRPr lang="en-US" sz="1200" b="0" i="0" u="none" strike="noStrike" kern="1200" baseline="0" dirty="0">
              <a:solidFill>
                <a:schemeClr val="tx1"/>
              </a:solidFill>
              <a:latin typeface="Times New Roman" charset="0"/>
              <a:ea typeface="Times New Roman" charset="0"/>
              <a:cs typeface="Times New Roman"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Times New Roman" charset="0"/>
                <a:ea typeface="Times New Roman" charset="0"/>
                <a:cs typeface="Times New Roman" charset="0"/>
              </a:rPr>
              <a:t>Class D Vessels </a:t>
            </a:r>
            <a:r>
              <a:rPr lang="en-US" sz="800" kern="1200" dirty="0">
                <a:solidFill>
                  <a:schemeClr val="bg1"/>
                </a:solidFill>
                <a:latin typeface="Times New Roman" charset="0"/>
                <a:ea typeface="Times New Roman" charset="0"/>
                <a:cs typeface="Times New Roman" charset="0"/>
              </a:rPr>
              <a:t>(40 </a:t>
            </a:r>
            <a:r>
              <a:rPr lang="en-US" sz="800" kern="1200" dirty="0" err="1">
                <a:solidFill>
                  <a:schemeClr val="bg1"/>
                </a:solidFill>
                <a:latin typeface="Times New Roman" charset="0"/>
                <a:ea typeface="Times New Roman" charset="0"/>
                <a:cs typeface="Times New Roman" charset="0"/>
              </a:rPr>
              <a:t>ft</a:t>
            </a:r>
            <a:r>
              <a:rPr lang="en-US" sz="800" kern="1200" dirty="0">
                <a:solidFill>
                  <a:schemeClr val="bg1"/>
                </a:solidFill>
                <a:latin typeface="Times New Roman" charset="0"/>
                <a:ea typeface="Times New Roman" charset="0"/>
                <a:cs typeface="Times New Roman" charset="0"/>
              </a:rPr>
              <a:t> and over)</a:t>
            </a:r>
            <a:endParaRPr lang="en-US" dirty="0"/>
          </a:p>
          <a:p>
            <a:r>
              <a:rPr lang="en-US" sz="1200" b="0" i="0" u="none" strike="noStrike" kern="1200" baseline="0" dirty="0">
                <a:solidFill>
                  <a:schemeClr val="tx1"/>
                </a:solidFill>
                <a:latin typeface="Times New Roman" charset="0"/>
                <a:ea typeface="Times New Roman" charset="0"/>
                <a:cs typeface="Times New Roman" charset="0"/>
              </a:rPr>
              <a:t>Power operated device capable of producing a blast of two (2) seconds or more duration and audible for a distance of at least one (1) mile. </a:t>
            </a:r>
          </a:p>
          <a:p>
            <a:endParaRPr lang="en-US" sz="1200" b="0" i="0" u="none" strike="noStrike" kern="1200" baseline="0" dirty="0">
              <a:solidFill>
                <a:schemeClr val="tx1"/>
              </a:solidFill>
              <a:latin typeface="Times New Roman" charset="0"/>
              <a:ea typeface="Times New Roman" charset="0"/>
              <a:cs typeface="Times New Roman" charset="0"/>
            </a:endParaRPr>
          </a:p>
        </p:txBody>
      </p:sp>
      <p:sp>
        <p:nvSpPr>
          <p:cNvPr id="419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C1502E1A-7B40-4B64-AE30-DAD8B8A0F905}" type="slidenum">
              <a:rPr lang="en-US" altLang="en-US" sz="1300">
                <a:solidFill>
                  <a:schemeClr val="tx1"/>
                </a:solidFill>
                <a:latin typeface="Comic Sans MS" panose="030F0702030302020204" pitchFamily="66" charset="0"/>
              </a:rPr>
              <a:pPr/>
              <a:t>23</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8065354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sz="1200" b="0" i="0" u="none" strike="noStrike" kern="1200" baseline="0" dirty="0">
                <a:solidFill>
                  <a:schemeClr val="tx1"/>
                </a:solidFill>
                <a:latin typeface="Times New Roman" charset="0"/>
                <a:ea typeface="Times New Roman" charset="0"/>
                <a:cs typeface="Times New Roman" charset="0"/>
              </a:rPr>
              <a:t>Marine Sanitation Devices (MSDs) All vessels with an installed toilet are required to have a Coast Guard certified Marine Sanitation Device (MSD) attached to the toilet. Visit www.WY.gov/deep/cva for more information.</a:t>
            </a:r>
          </a:p>
          <a:p>
            <a:r>
              <a:rPr lang="en-US" sz="1200" b="0" i="0" u="none" strike="noStrike" kern="1200" baseline="0" dirty="0">
                <a:solidFill>
                  <a:schemeClr val="tx1"/>
                </a:solidFill>
                <a:latin typeface="Times New Roman" charset="0"/>
                <a:ea typeface="Times New Roman" charset="0"/>
                <a:cs typeface="Times New Roman" charset="0"/>
              </a:rPr>
              <a:t>A macerator alone is not a certified MSD. A macerator only grinds the sewage. It does not treat it to kill bacteria and viruses. All Coast Guard certified Type I and Type II MSDs have a</a:t>
            </a:r>
          </a:p>
          <a:p>
            <a:r>
              <a:rPr lang="en-US" sz="1200" b="0" i="0" u="none" strike="noStrike" kern="1200" baseline="0" dirty="0">
                <a:solidFill>
                  <a:schemeClr val="tx1"/>
                </a:solidFill>
                <a:latin typeface="Times New Roman" charset="0"/>
                <a:ea typeface="Times New Roman" charset="0"/>
                <a:cs typeface="Times New Roman" charset="0"/>
              </a:rPr>
              <a:t>certification label affixed by the manufacturer. </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The U.S. Coast Guard can issue fines of up to $2,000 for  the illegal discharge of untreated sewage. Section 15-175(a) of the Wyoming General Statutes provides that any person</a:t>
            </a:r>
          </a:p>
          <a:p>
            <a:r>
              <a:rPr lang="en-US" sz="1200" b="0" i="0" u="none" strike="noStrike" kern="1200" baseline="0" dirty="0">
                <a:solidFill>
                  <a:schemeClr val="tx1"/>
                </a:solidFill>
                <a:latin typeface="Times New Roman" charset="0"/>
                <a:ea typeface="Times New Roman" charset="0"/>
                <a:cs typeface="Times New Roman" charset="0"/>
              </a:rPr>
              <a:t>owning or operating a vessel from which untreated sewage is discharged from a MSD or bypass into the waters of this state has committed a class A misdemeanor. A class A misdemeanor is a criminal offense for which a person, if convicted, may be sentenced to a term of imprisonment of not more than one year and be fined an amount not more than two thousand dollars. State conservation officers and municipal marine police may enforce this law. </a:t>
            </a:r>
          </a:p>
          <a:p>
            <a:r>
              <a:rPr lang="en-US" sz="1200" b="1" i="0" u="sng" strike="noStrike" kern="1200" baseline="0" dirty="0">
                <a:solidFill>
                  <a:schemeClr val="tx1"/>
                </a:solidFill>
                <a:latin typeface="Times New Roman" charset="0"/>
                <a:ea typeface="Times New Roman" charset="0"/>
                <a:cs typeface="Times New Roman" charset="0"/>
              </a:rPr>
              <a:t>No Discharge Areas </a:t>
            </a:r>
            <a:r>
              <a:rPr lang="en-US" sz="1200" b="0" i="0" u="none" strike="noStrike" kern="1200" baseline="0" dirty="0">
                <a:solidFill>
                  <a:schemeClr val="tx1"/>
                </a:solidFill>
                <a:latin typeface="Times New Roman" charset="0"/>
                <a:ea typeface="Times New Roman" charset="0"/>
                <a:cs typeface="Times New Roman" charset="0"/>
              </a:rPr>
              <a:t>It is illegal to discharge untreated sewage from your boat into any of Wyoming’s waters.</a:t>
            </a:r>
          </a:p>
          <a:p>
            <a:endParaRPr lang="en-US" altLang="en-US" dirty="0">
              <a:latin typeface="Arial" panose="020B0604020202020204" pitchFamily="34" charset="0"/>
            </a:endParaRPr>
          </a:p>
        </p:txBody>
      </p:sp>
      <p:sp>
        <p:nvSpPr>
          <p:cNvPr id="430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lvl1pPr defTabSz="965200">
              <a:defRPr sz="2400" b="1">
                <a:solidFill>
                  <a:schemeClr val="tx2"/>
                </a:solidFill>
                <a:latin typeface="Arial" panose="020B0604020202020204" pitchFamily="34" charset="0"/>
              </a:defRPr>
            </a:lvl1pPr>
            <a:lvl2pPr marL="742950" indent="-285750" defTabSz="965200">
              <a:defRPr sz="2400" b="1">
                <a:solidFill>
                  <a:schemeClr val="tx2"/>
                </a:solidFill>
                <a:latin typeface="Arial" panose="020B0604020202020204" pitchFamily="34" charset="0"/>
              </a:defRPr>
            </a:lvl2pPr>
            <a:lvl3pPr marL="1143000" indent="-228600" defTabSz="965200">
              <a:defRPr sz="2400" b="1">
                <a:solidFill>
                  <a:schemeClr val="tx2"/>
                </a:solidFill>
                <a:latin typeface="Arial" panose="020B0604020202020204" pitchFamily="34" charset="0"/>
              </a:defRPr>
            </a:lvl3pPr>
            <a:lvl4pPr marL="1600200" indent="-228600" defTabSz="965200">
              <a:defRPr sz="2400" b="1">
                <a:solidFill>
                  <a:schemeClr val="tx2"/>
                </a:solidFill>
                <a:latin typeface="Arial" panose="020B0604020202020204" pitchFamily="34" charset="0"/>
              </a:defRPr>
            </a:lvl4pPr>
            <a:lvl5pPr marL="2057400" indent="-228600" defTabSz="965200">
              <a:defRPr sz="2400" b="1">
                <a:solidFill>
                  <a:schemeClr val="tx2"/>
                </a:solidFill>
                <a:latin typeface="Arial" panose="020B0604020202020204" pitchFamily="34" charset="0"/>
              </a:defRPr>
            </a:lvl5pPr>
            <a:lvl6pPr marL="2514600" indent="-228600" defTabSz="965200"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5200"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5200"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5200" eaLnBrk="0" fontAlgn="base" hangingPunct="0">
              <a:spcBef>
                <a:spcPct val="0"/>
              </a:spcBef>
              <a:spcAft>
                <a:spcPct val="0"/>
              </a:spcAft>
              <a:defRPr sz="2400" b="1">
                <a:solidFill>
                  <a:schemeClr val="tx2"/>
                </a:solidFill>
                <a:latin typeface="Arial" panose="020B0604020202020204" pitchFamily="34" charset="0"/>
              </a:defRPr>
            </a:lvl9pPr>
          </a:lstStyle>
          <a:p>
            <a:fld id="{B985CCC6-CF94-4656-8327-5266F9109F83}" type="slidenum">
              <a:rPr lang="en-US" altLang="en-US" sz="1300">
                <a:solidFill>
                  <a:srgbClr val="000000"/>
                </a:solidFill>
                <a:latin typeface="Comic Sans MS" panose="030F0702030302020204" pitchFamily="66" charset="0"/>
              </a:rPr>
              <a:pPr/>
              <a:t>24</a:t>
            </a:fld>
            <a:endParaRPr lang="en-US" altLang="en-US" sz="1300">
              <a:solidFill>
                <a:srgbClr val="000000"/>
              </a:solidFill>
              <a:latin typeface="Comic Sans MS" panose="030F0702030302020204" pitchFamily="66" charset="0"/>
            </a:endParaRPr>
          </a:p>
        </p:txBody>
      </p:sp>
    </p:spTree>
    <p:extLst>
      <p:ext uri="{BB962C8B-B14F-4D97-AF65-F5344CB8AC3E}">
        <p14:creationId xmlns:p14="http://schemas.microsoft.com/office/powerpoint/2010/main" val="22510756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sz="1200" b="1" i="0" u="sng" strike="noStrike" kern="1200" baseline="0" dirty="0">
                <a:solidFill>
                  <a:schemeClr val="tx1"/>
                </a:solidFill>
                <a:latin typeface="Times New Roman" charset="0"/>
                <a:ea typeface="Times New Roman" charset="0"/>
                <a:cs typeface="Times New Roman" charset="0"/>
              </a:rPr>
              <a:t>MARPOL Regulations: </a:t>
            </a:r>
          </a:p>
          <a:p>
            <a:r>
              <a:rPr lang="en-US" sz="1200" b="0" i="0" u="none" strike="noStrike" kern="1200" baseline="0" dirty="0">
                <a:solidFill>
                  <a:schemeClr val="tx1"/>
                </a:solidFill>
                <a:latin typeface="Times New Roman" charset="0"/>
                <a:ea typeface="Times New Roman" charset="0"/>
                <a:cs typeface="Times New Roman" charset="0"/>
              </a:rPr>
              <a:t>All vessels must obey MARPOL regulations developed in the 1970s, revised in 2006 and guidelines accepted in 2012 to protect the marine environment from operational pollution.</a:t>
            </a:r>
          </a:p>
          <a:p>
            <a:r>
              <a:rPr lang="en-US" sz="1200" b="0" i="0" u="none" strike="noStrike" kern="1200" baseline="0" dirty="0">
                <a:solidFill>
                  <a:schemeClr val="tx1"/>
                </a:solidFill>
                <a:latin typeface="Times New Roman" charset="0"/>
                <a:ea typeface="Times New Roman" charset="0"/>
                <a:cs typeface="Times New Roman" charset="0"/>
              </a:rPr>
              <a:t>The U.S. legislation that implements MARPOL Annex V, bans the dumping of specified garbage and all plastics in all navigable waters of the United States. (It is illegal to discard fishing line on land or in state waters.) It also places restrictions on the disposal of other types of shipboard solid </a:t>
            </a:r>
            <a:r>
              <a:rPr lang="en-US" sz="1200" b="0" i="0" u="none" strike="noStrike" kern="1200" baseline="0" dirty="0" err="1">
                <a:solidFill>
                  <a:schemeClr val="tx1"/>
                </a:solidFill>
                <a:latin typeface="Times New Roman" charset="0"/>
                <a:ea typeface="Times New Roman" charset="0"/>
                <a:cs typeface="Times New Roman" charset="0"/>
              </a:rPr>
              <a:t>WYstes</a:t>
            </a:r>
            <a:r>
              <a:rPr lang="en-US" sz="1200" b="0" i="0" u="none" strike="noStrike" kern="1200" baseline="0" dirty="0">
                <a:solidFill>
                  <a:schemeClr val="tx1"/>
                </a:solidFill>
                <a:latin typeface="Times New Roman" charset="0"/>
                <a:ea typeface="Times New Roman" charset="0"/>
                <a:cs typeface="Times New Roman" charset="0"/>
              </a:rPr>
              <a:t>. Vessels over 26 feet must display a durable placard explaining MARPOL Annex V disposal regulations.</a:t>
            </a:r>
            <a:r>
              <a:rPr lang="en-US" altLang="en-US" dirty="0">
                <a:latin typeface="Arial" panose="020B0604020202020204" pitchFamily="34" charset="0"/>
              </a:rPr>
              <a:t>.</a:t>
            </a:r>
          </a:p>
          <a:p>
            <a:endParaRPr lang="en-US" altLang="en-US" dirty="0">
              <a:latin typeface="Arial" panose="020B0604020202020204" pitchFamily="34" charset="0"/>
            </a:endParaRPr>
          </a:p>
        </p:txBody>
      </p:sp>
      <p:sp>
        <p:nvSpPr>
          <p:cNvPr id="440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EEFD45C5-DF16-4151-84E5-601346C1AB4F}" type="slidenum">
              <a:rPr lang="en-US" altLang="en-US" sz="1300">
                <a:solidFill>
                  <a:schemeClr val="tx1"/>
                </a:solidFill>
                <a:latin typeface="Comic Sans MS" panose="030F0702030302020204" pitchFamily="66" charset="0"/>
              </a:rPr>
              <a:pPr/>
              <a:t>25</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229568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F8A7FA9A-6B80-4893-A29E-AAA8FD41974E}" type="slidenum">
              <a:rPr lang="en-US" altLang="en-US" sz="1300">
                <a:solidFill>
                  <a:schemeClr val="tx1"/>
                </a:solidFill>
                <a:latin typeface="Comic Sans MS" panose="030F0702030302020204" pitchFamily="66" charset="0"/>
              </a:rPr>
              <a:pPr/>
              <a:t>26</a:t>
            </a:fld>
            <a:endParaRPr lang="en-US" altLang="en-US" sz="1300">
              <a:solidFill>
                <a:schemeClr val="tx1"/>
              </a:solidFill>
              <a:latin typeface="Comic Sans MS" panose="030F0702030302020204" pitchFamily="66"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457200" y="4343400"/>
            <a:ext cx="5943600" cy="43434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pPr marL="228600" indent="-228600" algn="ctr"/>
            <a:r>
              <a:rPr lang="en-US" altLang="en-US" b="1" dirty="0">
                <a:latin typeface="Arial" panose="020B0604020202020204" pitchFamily="34" charset="0"/>
              </a:rPr>
              <a:t>Waste and Trash, continued</a:t>
            </a:r>
          </a:p>
          <a:p>
            <a:pPr marL="228600" indent="-228600"/>
            <a:endParaRPr lang="en-US" altLang="en-US" b="1" dirty="0">
              <a:latin typeface="Arial" panose="020B0604020202020204" pitchFamily="34" charset="0"/>
            </a:endParaRPr>
          </a:p>
          <a:p>
            <a:pPr marL="228600" indent="-228600"/>
            <a:r>
              <a:rPr lang="en-US" altLang="en-US" dirty="0">
                <a:latin typeface="Arial" panose="020B0604020202020204" pitchFamily="34" charset="0"/>
              </a:rPr>
              <a:t>The discharge of oil and hazardous substances is strictly prohibited by the regulations issued under the Federal water Pollution Control Act. This act requires all boats with propulsion machinery to have a capacity to retain oil mixtures onboard. </a:t>
            </a:r>
          </a:p>
          <a:p>
            <a:pPr marL="228600" indent="-228600"/>
            <a:endParaRPr lang="en-US" altLang="en-US" dirty="0">
              <a:latin typeface="Arial" panose="020B0604020202020204" pitchFamily="34" charset="0"/>
            </a:endParaRPr>
          </a:p>
          <a:p>
            <a:pPr marL="228600" indent="-228600">
              <a:buFontTx/>
              <a:buAutoNum type="arabicPeriod"/>
            </a:pPr>
            <a:r>
              <a:rPr lang="en-US" altLang="en-US" dirty="0">
                <a:latin typeface="Arial" panose="020B0604020202020204" pitchFamily="34" charset="0"/>
              </a:rPr>
              <a:t>You are not allowed to discharge oil or hazardous substances.</a:t>
            </a:r>
          </a:p>
          <a:p>
            <a:pPr marL="228600" indent="-228600">
              <a:buFontTx/>
              <a:buAutoNum type="arabicPeriod"/>
            </a:pPr>
            <a:r>
              <a:rPr lang="en-US" altLang="en-US" dirty="0">
                <a:latin typeface="Arial" panose="020B0604020202020204" pitchFamily="34" charset="0"/>
              </a:rPr>
              <a:t>You are not allowed to sump oil into the bilge of the boat without means for proper disposal.</a:t>
            </a:r>
          </a:p>
          <a:p>
            <a:pPr marL="228600" indent="-228600">
              <a:buFontTx/>
              <a:buAutoNum type="arabicPeriod"/>
            </a:pPr>
            <a:r>
              <a:rPr lang="en-US" altLang="en-US" dirty="0">
                <a:latin typeface="Arial" panose="020B0604020202020204" pitchFamily="34" charset="0"/>
              </a:rPr>
              <a:t>You must discharge oil wastes to a reception facility.</a:t>
            </a:r>
          </a:p>
          <a:p>
            <a:pPr marL="228600" indent="-228600">
              <a:buFontTx/>
              <a:buAutoNum type="arabicPeriod"/>
            </a:pPr>
            <a:r>
              <a:rPr lang="en-US" altLang="en-US" dirty="0">
                <a:latin typeface="Arial" panose="020B0604020202020204" pitchFamily="34" charset="0"/>
              </a:rPr>
              <a:t>On recreational boats a bailer or bucket is adequate.</a:t>
            </a:r>
          </a:p>
          <a:p>
            <a:pPr marL="228600" indent="-228600">
              <a:buFontTx/>
              <a:buAutoNum type="arabicPeriod"/>
            </a:pPr>
            <a:r>
              <a:rPr lang="en-US" altLang="en-US" dirty="0">
                <a:latin typeface="Arial" panose="020B0604020202020204" pitchFamily="34" charset="0"/>
              </a:rPr>
              <a:t>You must immediately notify the U.S. Coast Guard if your boat discharges oil or hazardous substances in the water. Call toll free 1-800-424-8802. Report the discharge’s location, color, source, substances, size and time observed.</a:t>
            </a:r>
          </a:p>
          <a:p>
            <a:pPr marL="228600" indent="-228600">
              <a:buFontTx/>
              <a:buAutoNum type="arabicPeriod"/>
            </a:pPr>
            <a:r>
              <a:rPr lang="en-US" altLang="en-US" dirty="0">
                <a:latin typeface="Arial" panose="020B0604020202020204" pitchFamily="34" charset="0"/>
              </a:rPr>
              <a:t>If your boat is 26’ or longer you must display a 5” x 8” placard made of durable material fixed in a conspicuous place in the machinery spaces, or at the bilge pump control station stating the following:</a:t>
            </a:r>
          </a:p>
          <a:p>
            <a:pPr marL="228600" indent="-228600">
              <a:buFontTx/>
              <a:buAutoNum type="arabicPeriod"/>
            </a:pPr>
            <a:endParaRPr lang="en-US" altLang="en-US" dirty="0">
              <a:latin typeface="Arial" panose="020B0604020202020204" pitchFamily="34" charset="0"/>
            </a:endParaRPr>
          </a:p>
          <a:p>
            <a:pPr marL="228600" indent="-228600"/>
            <a:r>
              <a:rPr lang="en-US" altLang="en-US" dirty="0">
                <a:latin typeface="Arial" panose="020B0604020202020204" pitchFamily="34" charset="0"/>
              </a:rPr>
              <a:t>	</a:t>
            </a:r>
          </a:p>
        </p:txBody>
      </p:sp>
    </p:spTree>
    <p:extLst>
      <p:ext uri="{BB962C8B-B14F-4D97-AF65-F5344CB8AC3E}">
        <p14:creationId xmlns:p14="http://schemas.microsoft.com/office/powerpoint/2010/main" val="550538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r>
              <a:rPr lang="en-US" b="1" dirty="0"/>
              <a:t>Requirements for Towing Skiers</a:t>
            </a:r>
          </a:p>
          <a:p>
            <a:r>
              <a:rPr lang="en-US" b="1" dirty="0"/>
              <a:t>Mirrors Required </a:t>
            </a:r>
          </a:p>
          <a:p>
            <a:r>
              <a:rPr lang="en-US" dirty="0"/>
              <a:t>Every motorboat towing a person must have an observer, other than the operator, 13 years of age or older OR be equipped with a wide angel rearview mirror. </a:t>
            </a:r>
          </a:p>
        </p:txBody>
      </p:sp>
      <p:sp>
        <p:nvSpPr>
          <p:cNvPr id="368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682522E2-B59D-40A3-8864-1FBA78C1B8AC}" type="slidenum">
              <a:rPr lang="en-US" altLang="en-US" sz="1300">
                <a:solidFill>
                  <a:schemeClr val="tx1"/>
                </a:solidFill>
                <a:latin typeface="Comic Sans MS" panose="030F0702030302020204" pitchFamily="66" charset="0"/>
              </a:rPr>
              <a:pPr/>
              <a:t>27</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9876243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FAE8C00-85E1-4A0B-A7DC-D8F296C97F74}" type="slidenum">
              <a:rPr lang="en-US" altLang="en-US" sz="1300">
                <a:solidFill>
                  <a:srgbClr val="000000"/>
                </a:solidFill>
                <a:latin typeface="Comic Sans MS" panose="030F0702030302020204" pitchFamily="66" charset="0"/>
              </a:rPr>
              <a:pPr/>
              <a:t>28</a:t>
            </a:fld>
            <a:endParaRPr lang="en-US" altLang="en-US" sz="1300">
              <a:solidFill>
                <a:srgbClr val="000000"/>
              </a:solidFill>
              <a:latin typeface="Comic Sans MS" panose="030F0702030302020204" pitchFamily="66"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sz="1200" b="1" i="0" u="sng" strike="noStrike" kern="1200" baseline="0" dirty="0">
                <a:solidFill>
                  <a:schemeClr val="tx1"/>
                </a:solidFill>
                <a:latin typeface="Times New Roman" charset="0"/>
                <a:ea typeface="Times New Roman" charset="0"/>
                <a:cs typeface="Times New Roman" charset="0"/>
              </a:rPr>
              <a:t>Diving and Underwater Operations.</a:t>
            </a:r>
            <a:r>
              <a:rPr lang="en-US" sz="1200" b="0" i="0" u="none" strike="noStrike" kern="1200" baseline="0" dirty="0">
                <a:solidFill>
                  <a:schemeClr val="tx1"/>
                </a:solidFill>
                <a:latin typeface="Times New Roman" charset="0"/>
                <a:ea typeface="Times New Roman" charset="0"/>
                <a:cs typeface="Times New Roman" charset="0"/>
              </a:rPr>
              <a:t> In Wyoming, anyone involved in underwater swimming or diving is required to display a clearly visible red flag with a white diagonal stripe. The flag must be two-sided, not less than 12 inches high and 12 inches long. The white diagonal stripe must be reflectorized if the flag is to be used at night. </a:t>
            </a:r>
          </a:p>
          <a:p>
            <a:endParaRPr lang="en-US" sz="1200" b="0" i="0" u="none" strike="noStrike" kern="1200" baseline="0" dirty="0">
              <a:solidFill>
                <a:schemeClr val="tx1"/>
              </a:solidFill>
              <a:latin typeface="Times New Roman" charset="0"/>
              <a:ea typeface="Times New Roman" charset="0"/>
              <a:cs typeface="Times New Roman" charset="0"/>
            </a:endParaRP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The diver down flag(s) shall be displayed only when diving or snorkeling is in progress, and shall be displayed so as not to impede normal watercraft traffic. Diver down flag(s) shall not be placed in areas already occupied by other watercraft. </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The blue/white ALPHA flag is also used to show underwater operations from a vessel in federal waters. It may be used in addition to the state’s diver down flag. It is illegal to snorkel or SCUBA dive from a state boat launch. Boaters must not come within 100 feet of the dive flag.</a:t>
            </a:r>
          </a:p>
        </p:txBody>
      </p:sp>
    </p:spTree>
    <p:extLst>
      <p:ext uri="{BB962C8B-B14F-4D97-AF65-F5344CB8AC3E}">
        <p14:creationId xmlns:p14="http://schemas.microsoft.com/office/powerpoint/2010/main" val="40783744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r>
              <a:rPr lang="en-US" b="1" dirty="0">
                <a:effectLst/>
              </a:rPr>
              <a:t>Unlawful and Dangerous Operation</a:t>
            </a:r>
            <a:endParaRPr lang="en-US" dirty="0">
              <a:effectLst/>
            </a:endParaRPr>
          </a:p>
          <a:p>
            <a:endParaRPr lang="en-US" dirty="0">
              <a:effectLst/>
            </a:endParaRPr>
          </a:p>
          <a:p>
            <a:r>
              <a:rPr lang="en-US" sz="1200" b="0" i="0" u="none" strike="noStrike" kern="1200" baseline="0" dirty="0">
                <a:solidFill>
                  <a:schemeClr val="tx1"/>
                </a:solidFill>
                <a:latin typeface="Times New Roman" charset="0"/>
                <a:ea typeface="Times New Roman" charset="0"/>
                <a:cs typeface="Times New Roman" charset="0"/>
              </a:rPr>
              <a:t>It is UNLAWFUL for any person to: </a:t>
            </a:r>
          </a:p>
          <a:p>
            <a:r>
              <a:rPr lang="en-US" sz="1200" b="0" i="0" u="none" strike="noStrike" kern="1200" baseline="0" dirty="0">
                <a:solidFill>
                  <a:schemeClr val="tx1"/>
                </a:solidFill>
                <a:latin typeface="Times New Roman" charset="0"/>
                <a:ea typeface="Times New Roman" charset="0"/>
                <a:cs typeface="Times New Roman" charset="0"/>
              </a:rPr>
              <a:t>1. </a:t>
            </a:r>
            <a:r>
              <a:rPr lang="en-US" sz="1600" kern="1200" dirty="0">
                <a:solidFill>
                  <a:schemeClr val="bg1"/>
                </a:solidFill>
                <a:latin typeface="Times New Roman" charset="0"/>
                <a:ea typeface="Times New Roman" charset="0"/>
                <a:cs typeface="Times New Roman" charset="0"/>
              </a:rPr>
              <a:t>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r>
              <a:rPr lang="en-US" sz="1200" b="0" i="0" u="none" strike="noStrike" kern="1200" baseline="0" dirty="0">
                <a:solidFill>
                  <a:schemeClr val="tx1"/>
                </a:solidFill>
                <a:latin typeface="Times New Roman" charset="0"/>
                <a:ea typeface="Times New Roman" charset="0"/>
                <a:cs typeface="Times New Roman" charset="0"/>
              </a:rPr>
              <a:t>2. Operate so as to cause a hazardous wake or wash. </a:t>
            </a:r>
          </a:p>
          <a:p>
            <a:r>
              <a:rPr lang="en-US" sz="1200" b="0" i="0" u="none" strike="noStrike" kern="1200" baseline="0" dirty="0">
                <a:solidFill>
                  <a:schemeClr val="tx1"/>
                </a:solidFill>
                <a:latin typeface="Times New Roman" charset="0"/>
                <a:ea typeface="Times New Roman" charset="0"/>
                <a:cs typeface="Times New Roman" charset="0"/>
              </a:rPr>
              <a:t>3. Operate in a circular course around another vessel, PWC, or individual engaged in water activities unless retrieving a downed or fallen water skier or a person engaged in similar activity. </a:t>
            </a:r>
          </a:p>
          <a:p>
            <a:r>
              <a:rPr lang="en-US" sz="1200" b="0" i="0" u="none" strike="noStrike" kern="1200" baseline="0" dirty="0">
                <a:solidFill>
                  <a:schemeClr val="tx1"/>
                </a:solidFill>
                <a:latin typeface="Times New Roman" charset="0"/>
                <a:ea typeface="Times New Roman" charset="0"/>
                <a:cs typeface="Times New Roman" charset="0"/>
              </a:rPr>
              <a:t>4. Moor or attach to any buoy, beacon, light marker, stake, flag or other aid to safe operation, or to move, remove, displace, tamper with, damage or destroy the same. </a:t>
            </a:r>
          </a:p>
          <a:p>
            <a:r>
              <a:rPr lang="en-US" sz="1200" b="0" i="0" u="none" strike="noStrike" kern="1200" baseline="0" dirty="0">
                <a:solidFill>
                  <a:schemeClr val="tx1"/>
                </a:solidFill>
                <a:latin typeface="Times New Roman" charset="0"/>
                <a:ea typeface="Times New Roman" charset="0"/>
                <a:cs typeface="Times New Roman" charset="0"/>
              </a:rPr>
              <a:t>5. Anchor in the traveled portion of a river or channel so as to prevent, impede, or interfere with safe passage of any other boat through the same area. </a:t>
            </a:r>
          </a:p>
          <a:p>
            <a:r>
              <a:rPr lang="en-US" sz="1200" b="0" i="0" u="none" strike="noStrike" kern="1200" baseline="0" dirty="0">
                <a:solidFill>
                  <a:schemeClr val="tx1"/>
                </a:solidFill>
                <a:latin typeface="Times New Roman" charset="0"/>
                <a:ea typeface="Times New Roman" charset="0"/>
                <a:cs typeface="Times New Roman" charset="0"/>
              </a:rPr>
              <a:t>6. Operate within an area designated as bathing, fishing, swimming, or otherwise restricted. </a:t>
            </a:r>
          </a:p>
          <a:p>
            <a:r>
              <a:rPr lang="en-US" sz="1200" b="0" i="0" u="none" strike="noStrike" kern="1200" baseline="0" dirty="0">
                <a:solidFill>
                  <a:schemeClr val="tx1"/>
                </a:solidFill>
                <a:latin typeface="Times New Roman" charset="0"/>
                <a:ea typeface="Times New Roman" charset="0"/>
                <a:cs typeface="Times New Roman" charset="0"/>
              </a:rPr>
              <a:t>7. Operate within a designated “no wake” area except at headway speed without creating a swell or wake. </a:t>
            </a:r>
          </a:p>
          <a:p>
            <a:r>
              <a:rPr lang="en-US" sz="1200" b="0" i="0" u="none" strike="noStrike" kern="1200" baseline="0" dirty="0">
                <a:solidFill>
                  <a:schemeClr val="tx1"/>
                </a:solidFill>
                <a:latin typeface="Times New Roman" charset="0"/>
                <a:ea typeface="Times New Roman" charset="0"/>
                <a:cs typeface="Times New Roman"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 </a:t>
            </a:r>
          </a:p>
          <a:p>
            <a:r>
              <a:rPr lang="en-US" sz="1200" b="0" i="0" u="none" strike="noStrike" kern="1200" baseline="0" dirty="0">
                <a:solidFill>
                  <a:schemeClr val="tx1"/>
                </a:solidFill>
                <a:latin typeface="Times New Roman" charset="0"/>
                <a:ea typeface="Times New Roman" charset="0"/>
                <a:cs typeface="Times New Roman" charset="0"/>
              </a:rPr>
              <a:t>9. Operate while intoxicated </a:t>
            </a:r>
            <a:r>
              <a:rPr lang="en-US" sz="1200" b="1" i="0" u="none" strike="noStrike" kern="1200" baseline="0" dirty="0">
                <a:solidFill>
                  <a:schemeClr val="tx1"/>
                </a:solidFill>
                <a:latin typeface="Times New Roman" charset="0"/>
                <a:ea typeface="Times New Roman" charset="0"/>
                <a:cs typeface="Times New Roman" charset="0"/>
              </a:rPr>
              <a:t>(loss of mental or physical faculties, or blood alcohol content of .10 or higher)</a:t>
            </a:r>
            <a:r>
              <a:rPr lang="en-US" sz="1200" b="0" i="0" u="none" strike="noStrike" kern="1200" baseline="0" dirty="0">
                <a:solidFill>
                  <a:schemeClr val="tx1"/>
                </a:solidFill>
                <a:latin typeface="Times New Roman" charset="0"/>
                <a:ea typeface="Times New Roman" charset="0"/>
                <a:cs typeface="Times New Roman" charset="0"/>
              </a:rPr>
              <a:t>. The legal limit for BUI in Wyoming is 0.10.</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Wyoming Statute 41-13-206 is the BUI statute.  Wyoming Statute 41-13-216 lists penalties for boating safety violations.  BUI and most other safety violations are misdemeanors punishable by a fine of not more than $750, imprisonment for not more than 6 months, and up to two years loss of boating privileges.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10. Operate any vessel or manipulate any water skis, aquaplane or similar device, in a willful or wanton disregard of the rights or safety of others and at a speed or in a manner so as to endanger or be likely to endanger any person or property. </a:t>
            </a:r>
            <a:endParaRPr lang="en-US" dirty="0">
              <a:effectLst/>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259E1A94-DE38-4A3A-9CCD-C3D26E4A9C94}" type="slidenum">
              <a:rPr lang="en-US" altLang="en-US" sz="1300">
                <a:solidFill>
                  <a:schemeClr val="tx1"/>
                </a:solidFill>
                <a:latin typeface="Comic Sans MS" panose="030F0702030302020204" pitchFamily="66" charset="0"/>
              </a:rPr>
              <a:pPr/>
              <a:t>29</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203451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going to do this in a different order</a:t>
            </a:r>
          </a:p>
          <a:p>
            <a:endParaRPr lang="en-US" dirty="0"/>
          </a:p>
          <a:p>
            <a:r>
              <a:rPr lang="en-US" dirty="0"/>
              <a:t>What,</a:t>
            </a:r>
            <a:r>
              <a:rPr lang="en-US" baseline="0" dirty="0"/>
              <a:t> Why, Where, For Whom</a:t>
            </a:r>
          </a:p>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3</a:t>
            </a:fld>
            <a:endParaRPr lang="en-US" altLang="x-none"/>
          </a:p>
        </p:txBody>
      </p:sp>
    </p:spTree>
    <p:extLst>
      <p:ext uri="{BB962C8B-B14F-4D97-AF65-F5344CB8AC3E}">
        <p14:creationId xmlns:p14="http://schemas.microsoft.com/office/powerpoint/2010/main" val="16001567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br>
              <a:rPr lang="en-US" dirty="0">
                <a:effectLst/>
              </a:rPr>
            </a:br>
            <a:r>
              <a:rPr lang="en-US" b="1" dirty="0">
                <a:effectLst/>
              </a:rPr>
              <a:t>Unlawful and Dangerous Operation</a:t>
            </a:r>
            <a:endParaRPr lang="en-US" dirty="0">
              <a:effectLst/>
            </a:endParaRPr>
          </a:p>
          <a:p>
            <a:endParaRPr lang="en-US" dirty="0">
              <a:effectLst/>
            </a:endParaRPr>
          </a:p>
          <a:p>
            <a:r>
              <a:rPr lang="en-US" sz="1200" b="0" i="0" u="none" strike="noStrike" kern="1200" baseline="0" dirty="0">
                <a:solidFill>
                  <a:schemeClr val="tx1"/>
                </a:solidFill>
                <a:latin typeface="Times New Roman" charset="0"/>
                <a:ea typeface="Times New Roman" charset="0"/>
                <a:cs typeface="Times New Roman" charset="0"/>
              </a:rPr>
              <a:t>It is UNLAWFUL for any person to: </a:t>
            </a:r>
          </a:p>
          <a:p>
            <a:r>
              <a:rPr lang="en-US" sz="1200" b="0" i="0" u="none" strike="noStrike" kern="1200" baseline="0" dirty="0">
                <a:solidFill>
                  <a:schemeClr val="tx1"/>
                </a:solidFill>
                <a:latin typeface="Times New Roman" charset="0"/>
                <a:ea typeface="Times New Roman" charset="0"/>
                <a:cs typeface="Times New Roman" charset="0"/>
              </a:rPr>
              <a:t>1. </a:t>
            </a:r>
            <a:r>
              <a:rPr lang="en-US" sz="1600" kern="1200" dirty="0">
                <a:solidFill>
                  <a:schemeClr val="bg1"/>
                </a:solidFill>
                <a:latin typeface="Times New Roman" charset="0"/>
                <a:ea typeface="Times New Roman" charset="0"/>
                <a:cs typeface="Times New Roman" charset="0"/>
              </a:rPr>
              <a:t>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r>
              <a:rPr lang="en-US" sz="1200" b="0" i="0" u="none" strike="noStrike" kern="1200" baseline="0" dirty="0">
                <a:solidFill>
                  <a:schemeClr val="tx1"/>
                </a:solidFill>
                <a:latin typeface="Times New Roman" charset="0"/>
                <a:ea typeface="Times New Roman" charset="0"/>
                <a:cs typeface="Times New Roman" charset="0"/>
              </a:rPr>
              <a:t>2. Operate so as to cause a hazardous wake or wash. </a:t>
            </a:r>
          </a:p>
          <a:p>
            <a:r>
              <a:rPr lang="en-US" sz="1200" b="0" i="0" u="none" strike="noStrike" kern="1200" baseline="0" dirty="0">
                <a:solidFill>
                  <a:schemeClr val="tx1"/>
                </a:solidFill>
                <a:latin typeface="Times New Roman" charset="0"/>
                <a:ea typeface="Times New Roman" charset="0"/>
                <a:cs typeface="Times New Roman" charset="0"/>
              </a:rPr>
              <a:t>3. Operate in a circular course around another vessel, PWC, or individual engaged in water activities unless retrieving a downed or fallen water skier or a person engaged in similar activity. </a:t>
            </a:r>
          </a:p>
          <a:p>
            <a:r>
              <a:rPr lang="en-US" sz="1200" b="0" i="0" u="none" strike="noStrike" kern="1200" baseline="0" dirty="0">
                <a:solidFill>
                  <a:schemeClr val="tx1"/>
                </a:solidFill>
                <a:latin typeface="Times New Roman" charset="0"/>
                <a:ea typeface="Times New Roman" charset="0"/>
                <a:cs typeface="Times New Roman" charset="0"/>
              </a:rPr>
              <a:t>4. Moor or attach to any buoy, beacon, light marker, stake, flag or other aid to safe operation, or to move, remove, displace, tamper with, damage or destroy the same. </a:t>
            </a:r>
          </a:p>
          <a:p>
            <a:r>
              <a:rPr lang="en-US" sz="1200" b="0" i="0" u="none" strike="noStrike" kern="1200" baseline="0" dirty="0">
                <a:solidFill>
                  <a:schemeClr val="tx1"/>
                </a:solidFill>
                <a:latin typeface="Times New Roman" charset="0"/>
                <a:ea typeface="Times New Roman" charset="0"/>
                <a:cs typeface="Times New Roman" charset="0"/>
              </a:rPr>
              <a:t>5. Anchor in the traveled portion of a river or channel so as to prevent, impede, or interfere with safe passage of any other boat through the same area. </a:t>
            </a:r>
          </a:p>
          <a:p>
            <a:r>
              <a:rPr lang="en-US" sz="1200" b="0" i="0" u="none" strike="noStrike" kern="1200" baseline="0" dirty="0">
                <a:solidFill>
                  <a:schemeClr val="tx1"/>
                </a:solidFill>
                <a:latin typeface="Times New Roman" charset="0"/>
                <a:ea typeface="Times New Roman" charset="0"/>
                <a:cs typeface="Times New Roman" charset="0"/>
              </a:rPr>
              <a:t>6. Operate within an area designated as bathing, fishing, swimming, or otherwise restricted. </a:t>
            </a:r>
          </a:p>
          <a:p>
            <a:r>
              <a:rPr lang="en-US" sz="1200" b="0" i="0" u="none" strike="noStrike" kern="1200" baseline="0" dirty="0">
                <a:solidFill>
                  <a:schemeClr val="tx1"/>
                </a:solidFill>
                <a:latin typeface="Times New Roman" charset="0"/>
                <a:ea typeface="Times New Roman" charset="0"/>
                <a:cs typeface="Times New Roman" charset="0"/>
              </a:rPr>
              <a:t>7. Operate within a designated “no wake” area except at headway speed without creating a swell or wake. </a:t>
            </a:r>
          </a:p>
          <a:p>
            <a:r>
              <a:rPr lang="en-US" sz="1200" b="0" i="0" u="none" strike="noStrike" kern="1200" baseline="0" dirty="0">
                <a:solidFill>
                  <a:schemeClr val="tx1"/>
                </a:solidFill>
                <a:latin typeface="Times New Roman" charset="0"/>
                <a:ea typeface="Times New Roman" charset="0"/>
                <a:cs typeface="Times New Roman"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 </a:t>
            </a:r>
          </a:p>
          <a:p>
            <a:r>
              <a:rPr lang="en-US" sz="1200" b="0" i="0" u="none" strike="noStrike" kern="1200" baseline="0" dirty="0">
                <a:solidFill>
                  <a:schemeClr val="tx1"/>
                </a:solidFill>
                <a:latin typeface="Times New Roman" charset="0"/>
                <a:ea typeface="Times New Roman" charset="0"/>
                <a:cs typeface="Times New Roman" charset="0"/>
              </a:rPr>
              <a:t>9. Operate while intoxicated </a:t>
            </a:r>
            <a:r>
              <a:rPr lang="en-US" sz="1200" b="1" i="0" u="none" strike="noStrike" kern="1200" baseline="0" dirty="0">
                <a:solidFill>
                  <a:schemeClr val="tx1"/>
                </a:solidFill>
                <a:latin typeface="Times New Roman" charset="0"/>
                <a:ea typeface="Times New Roman" charset="0"/>
                <a:cs typeface="Times New Roman" charset="0"/>
              </a:rPr>
              <a:t>(loss of mental or physical faculties, or blood alcohol content of .10 or higher)</a:t>
            </a:r>
            <a:r>
              <a:rPr lang="en-US" sz="1200" b="0" i="0" u="none" strike="noStrike" kern="1200" baseline="0" dirty="0">
                <a:solidFill>
                  <a:schemeClr val="tx1"/>
                </a:solidFill>
                <a:latin typeface="Times New Roman" charset="0"/>
                <a:ea typeface="Times New Roman" charset="0"/>
                <a:cs typeface="Times New Roman" charset="0"/>
              </a:rPr>
              <a:t>. The legal limit for BUI in Wyoming is 0.10.</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Wyoming Statute 41-13-206 is the BUI statute.  Wyoming Statute 41-13-216 lists penalties for boating safety violations.  BUI and most other safety violations are misdemeanors punishable by a fine of not more than $750, imprisonment for not more than 6 months, and up to two years loss of boating privileges.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10. Operate any vessel or manipulate any water skis, aquaplane or similar device, in a willful or wanton disregard of the rights or safety of others and at a speed or in a manner so as to endanger or be likely to endanger any person or property. </a:t>
            </a:r>
            <a:endParaRPr lang="en-US" dirty="0">
              <a:effectLst/>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259E1A94-DE38-4A3A-9CCD-C3D26E4A9C94}" type="slidenum">
              <a:rPr lang="en-US" altLang="en-US" sz="1300">
                <a:solidFill>
                  <a:schemeClr val="tx1"/>
                </a:solidFill>
                <a:latin typeface="Comic Sans MS" panose="030F0702030302020204" pitchFamily="66" charset="0"/>
              </a:rPr>
              <a:pPr/>
              <a:t>30</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582096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br>
              <a:rPr lang="en-US" dirty="0">
                <a:effectLst/>
              </a:rPr>
            </a:br>
            <a:r>
              <a:rPr lang="en-US" b="1" dirty="0">
                <a:effectLst/>
              </a:rPr>
              <a:t>Unlawful and Dangerous Operation</a:t>
            </a:r>
            <a:endParaRPr lang="en-US" dirty="0">
              <a:effectLst/>
            </a:endParaRPr>
          </a:p>
          <a:p>
            <a:endParaRPr lang="en-US" dirty="0">
              <a:effectLst/>
            </a:endParaRPr>
          </a:p>
          <a:p>
            <a:r>
              <a:rPr lang="en-US" sz="1200" b="0" i="0" u="none" strike="noStrike" kern="1200" baseline="0" dirty="0">
                <a:solidFill>
                  <a:schemeClr val="tx1"/>
                </a:solidFill>
                <a:latin typeface="Times New Roman" charset="0"/>
                <a:ea typeface="Times New Roman" charset="0"/>
                <a:cs typeface="Times New Roman" charset="0"/>
              </a:rPr>
              <a:t>It is UNLAWFUL for any person to: </a:t>
            </a:r>
          </a:p>
          <a:p>
            <a:r>
              <a:rPr lang="en-US" sz="1200" b="0" i="0" u="none" strike="noStrike" kern="1200" baseline="0" dirty="0">
                <a:solidFill>
                  <a:schemeClr val="tx1"/>
                </a:solidFill>
                <a:latin typeface="Times New Roman" charset="0"/>
                <a:ea typeface="Times New Roman" charset="0"/>
                <a:cs typeface="Times New Roman" charset="0"/>
              </a:rPr>
              <a:t>1. </a:t>
            </a:r>
            <a:r>
              <a:rPr lang="en-US" sz="1600" kern="1200" dirty="0">
                <a:solidFill>
                  <a:schemeClr val="bg1"/>
                </a:solidFill>
                <a:latin typeface="Times New Roman" charset="0"/>
                <a:ea typeface="Times New Roman" charset="0"/>
                <a:cs typeface="Times New Roman" charset="0"/>
              </a:rPr>
              <a:t>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r>
              <a:rPr lang="en-US" sz="1200" b="0" i="0" u="none" strike="noStrike" kern="1200" baseline="0" dirty="0">
                <a:solidFill>
                  <a:schemeClr val="tx1"/>
                </a:solidFill>
                <a:latin typeface="Times New Roman" charset="0"/>
                <a:ea typeface="Times New Roman" charset="0"/>
                <a:cs typeface="Times New Roman" charset="0"/>
              </a:rPr>
              <a:t>2. Operate so as to cause a hazardous wake or wash. </a:t>
            </a:r>
          </a:p>
          <a:p>
            <a:r>
              <a:rPr lang="en-US" sz="1200" b="0" i="0" u="none" strike="noStrike" kern="1200" baseline="0" dirty="0">
                <a:solidFill>
                  <a:schemeClr val="tx1"/>
                </a:solidFill>
                <a:latin typeface="Times New Roman" charset="0"/>
                <a:ea typeface="Times New Roman" charset="0"/>
                <a:cs typeface="Times New Roman" charset="0"/>
              </a:rPr>
              <a:t>3. Operate in a circular course around another vessel, PWC, or individual engaged in water activities unless retrieving a downed or fallen water skier or a person engaged in similar activity. </a:t>
            </a:r>
          </a:p>
          <a:p>
            <a:r>
              <a:rPr lang="en-US" sz="1200" b="0" i="0" u="none" strike="noStrike" kern="1200" baseline="0" dirty="0">
                <a:solidFill>
                  <a:schemeClr val="tx1"/>
                </a:solidFill>
                <a:latin typeface="Times New Roman" charset="0"/>
                <a:ea typeface="Times New Roman" charset="0"/>
                <a:cs typeface="Times New Roman" charset="0"/>
              </a:rPr>
              <a:t>4. Moor or attach to any buoy, beacon, light marker, stake, flag or other aid to safe operation, or to move, remove, displace, tamper with, damage or destroy the same. </a:t>
            </a:r>
          </a:p>
          <a:p>
            <a:r>
              <a:rPr lang="en-US" sz="1200" b="0" i="0" u="none" strike="noStrike" kern="1200" baseline="0" dirty="0">
                <a:solidFill>
                  <a:schemeClr val="tx1"/>
                </a:solidFill>
                <a:latin typeface="Times New Roman" charset="0"/>
                <a:ea typeface="Times New Roman" charset="0"/>
                <a:cs typeface="Times New Roman" charset="0"/>
              </a:rPr>
              <a:t>5. Anchor in the traveled portion of a river or channel so as to prevent, impede, or interfere with safe passage of any other boat through the same area. </a:t>
            </a:r>
          </a:p>
          <a:p>
            <a:r>
              <a:rPr lang="en-US" sz="1200" b="0" i="0" u="none" strike="noStrike" kern="1200" baseline="0" dirty="0">
                <a:solidFill>
                  <a:schemeClr val="tx1"/>
                </a:solidFill>
                <a:latin typeface="Times New Roman" charset="0"/>
                <a:ea typeface="Times New Roman" charset="0"/>
                <a:cs typeface="Times New Roman" charset="0"/>
              </a:rPr>
              <a:t>6. Operate within an area designated as bathing, fishing, swimming, or otherwise restricted. </a:t>
            </a:r>
          </a:p>
          <a:p>
            <a:r>
              <a:rPr lang="en-US" sz="1200" b="0" i="0" u="none" strike="noStrike" kern="1200" baseline="0" dirty="0">
                <a:solidFill>
                  <a:schemeClr val="tx1"/>
                </a:solidFill>
                <a:latin typeface="Times New Roman" charset="0"/>
                <a:ea typeface="Times New Roman" charset="0"/>
                <a:cs typeface="Times New Roman" charset="0"/>
              </a:rPr>
              <a:t>7. Operate within a designated “no wake” area except at headway speed without creating a swell or wake. </a:t>
            </a:r>
          </a:p>
          <a:p>
            <a:r>
              <a:rPr lang="en-US" sz="1200" b="0" i="0" u="none" strike="noStrike" kern="1200" baseline="0" dirty="0">
                <a:solidFill>
                  <a:schemeClr val="tx1"/>
                </a:solidFill>
                <a:latin typeface="Times New Roman" charset="0"/>
                <a:ea typeface="Times New Roman" charset="0"/>
                <a:cs typeface="Times New Roman"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 </a:t>
            </a:r>
          </a:p>
          <a:p>
            <a:r>
              <a:rPr lang="en-US" sz="1200" b="0" i="0" u="none" strike="noStrike" kern="1200" baseline="0" dirty="0">
                <a:solidFill>
                  <a:schemeClr val="tx1"/>
                </a:solidFill>
                <a:latin typeface="Times New Roman" charset="0"/>
                <a:ea typeface="Times New Roman" charset="0"/>
                <a:cs typeface="Times New Roman" charset="0"/>
              </a:rPr>
              <a:t>9. Operate while intoxicated </a:t>
            </a:r>
            <a:r>
              <a:rPr lang="en-US" sz="1200" b="1" i="0" u="none" strike="noStrike" kern="1200" baseline="0" dirty="0">
                <a:solidFill>
                  <a:schemeClr val="tx1"/>
                </a:solidFill>
                <a:latin typeface="Times New Roman" charset="0"/>
                <a:ea typeface="Times New Roman" charset="0"/>
                <a:cs typeface="Times New Roman" charset="0"/>
              </a:rPr>
              <a:t>(loss of mental or physical faculties, or blood alcohol content of .10 or higher)</a:t>
            </a:r>
            <a:r>
              <a:rPr lang="en-US" sz="1200" b="0" i="0" u="none" strike="noStrike" kern="1200" baseline="0" dirty="0">
                <a:solidFill>
                  <a:schemeClr val="tx1"/>
                </a:solidFill>
                <a:latin typeface="Times New Roman" charset="0"/>
                <a:ea typeface="Times New Roman" charset="0"/>
                <a:cs typeface="Times New Roman" charset="0"/>
              </a:rPr>
              <a:t>. The legal limit for BUI in Wyoming is 0.10.</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Wyoming Statute 41-13-206 is the BUI statute.  Wyoming Statute 41-13-216 lists penalties for boating safety violations.  BUI and most other safety violations are misdemeanors punishable by a fine of not more than $750, imprisonment for not more than 6 months, and up to two years loss of boating privileges.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10. Operate any vessel or manipulate any water skis, aquaplane or similar device, in a willful or wanton disregard of the rights or safety of others and at a speed or in a manner so as to endanger or be likely to endanger any person or property. </a:t>
            </a:r>
            <a:endParaRPr lang="en-US" dirty="0">
              <a:effectLst/>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259E1A94-DE38-4A3A-9CCD-C3D26E4A9C94}" type="slidenum">
              <a:rPr lang="en-US" altLang="en-US" sz="1300">
                <a:solidFill>
                  <a:schemeClr val="tx1"/>
                </a:solidFill>
                <a:latin typeface="Comic Sans MS" panose="030F0702030302020204" pitchFamily="66" charset="0"/>
              </a:rPr>
              <a:pPr/>
              <a:t>31</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24020679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br>
              <a:rPr lang="en-US" dirty="0">
                <a:effectLst/>
              </a:rPr>
            </a:br>
            <a:r>
              <a:rPr lang="en-US" b="1" dirty="0">
                <a:effectLst/>
              </a:rPr>
              <a:t>Unlawful and Dangerous Operation</a:t>
            </a:r>
            <a:endParaRPr lang="en-US" dirty="0">
              <a:effectLst/>
            </a:endParaRPr>
          </a:p>
          <a:p>
            <a:endParaRPr lang="en-US" dirty="0">
              <a:effectLst/>
            </a:endParaRPr>
          </a:p>
          <a:p>
            <a:r>
              <a:rPr lang="en-US" sz="1200" b="0" i="0" u="none" strike="noStrike" kern="1200" baseline="0" dirty="0">
                <a:solidFill>
                  <a:schemeClr val="tx1"/>
                </a:solidFill>
                <a:latin typeface="Times New Roman" charset="0"/>
                <a:ea typeface="Times New Roman" charset="0"/>
                <a:cs typeface="Times New Roman" charset="0"/>
              </a:rPr>
              <a:t>It is UNLAWFUL for any person to: </a:t>
            </a:r>
          </a:p>
          <a:p>
            <a:r>
              <a:rPr lang="en-US" sz="1200" b="0" i="0" u="none" strike="noStrike" kern="1200" baseline="0" dirty="0">
                <a:solidFill>
                  <a:schemeClr val="tx1"/>
                </a:solidFill>
                <a:latin typeface="Times New Roman" charset="0"/>
                <a:ea typeface="Times New Roman" charset="0"/>
                <a:cs typeface="Times New Roman" charset="0"/>
              </a:rPr>
              <a:t>1. </a:t>
            </a:r>
            <a:r>
              <a:rPr lang="en-US" sz="1600" kern="1200" dirty="0">
                <a:solidFill>
                  <a:schemeClr val="bg1"/>
                </a:solidFill>
                <a:latin typeface="Times New Roman" charset="0"/>
                <a:ea typeface="Times New Roman" charset="0"/>
                <a:cs typeface="Times New Roman" charset="0"/>
              </a:rPr>
              <a:t>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r>
              <a:rPr lang="en-US" sz="1200" b="0" i="0" u="none" strike="noStrike" kern="1200" baseline="0" dirty="0">
                <a:solidFill>
                  <a:schemeClr val="tx1"/>
                </a:solidFill>
                <a:latin typeface="Times New Roman" charset="0"/>
                <a:ea typeface="Times New Roman" charset="0"/>
                <a:cs typeface="Times New Roman" charset="0"/>
              </a:rPr>
              <a:t>2. Operate so as to cause a hazardous wake or wash. </a:t>
            </a:r>
          </a:p>
          <a:p>
            <a:r>
              <a:rPr lang="en-US" sz="1200" b="0" i="0" u="none" strike="noStrike" kern="1200" baseline="0" dirty="0">
                <a:solidFill>
                  <a:schemeClr val="tx1"/>
                </a:solidFill>
                <a:latin typeface="Times New Roman" charset="0"/>
                <a:ea typeface="Times New Roman" charset="0"/>
                <a:cs typeface="Times New Roman" charset="0"/>
              </a:rPr>
              <a:t>3. Operate in a circular course around another vessel, PWC, or individual engaged in water activities unless retrieving a downed or fallen water skier or a person engaged in similar activity. </a:t>
            </a:r>
          </a:p>
          <a:p>
            <a:r>
              <a:rPr lang="en-US" sz="1200" b="0" i="0" u="none" strike="noStrike" kern="1200" baseline="0" dirty="0">
                <a:solidFill>
                  <a:schemeClr val="tx1"/>
                </a:solidFill>
                <a:latin typeface="Times New Roman" charset="0"/>
                <a:ea typeface="Times New Roman" charset="0"/>
                <a:cs typeface="Times New Roman" charset="0"/>
              </a:rPr>
              <a:t>4. Moor or attach to any buoy, beacon, light marker, stake, flag or other aid to safe operation, or to move, remove, displace, tamper with, damage or destroy the same. </a:t>
            </a:r>
          </a:p>
          <a:p>
            <a:r>
              <a:rPr lang="en-US" sz="1200" b="0" i="0" u="none" strike="noStrike" kern="1200" baseline="0" dirty="0">
                <a:solidFill>
                  <a:schemeClr val="tx1"/>
                </a:solidFill>
                <a:latin typeface="Times New Roman" charset="0"/>
                <a:ea typeface="Times New Roman" charset="0"/>
                <a:cs typeface="Times New Roman" charset="0"/>
              </a:rPr>
              <a:t>5. Anchor in the traveled portion of a river or channel so as to prevent, impede, or interfere with safe passage of any other boat through the same area. </a:t>
            </a:r>
          </a:p>
          <a:p>
            <a:r>
              <a:rPr lang="en-US" sz="1200" b="0" i="0" u="none" strike="noStrike" kern="1200" baseline="0" dirty="0">
                <a:solidFill>
                  <a:schemeClr val="tx1"/>
                </a:solidFill>
                <a:latin typeface="Times New Roman" charset="0"/>
                <a:ea typeface="Times New Roman" charset="0"/>
                <a:cs typeface="Times New Roman" charset="0"/>
              </a:rPr>
              <a:t>6. Operate within an area designated as bathing, fishing, swimming, or otherwise restricted. </a:t>
            </a:r>
          </a:p>
          <a:p>
            <a:r>
              <a:rPr lang="en-US" sz="1200" b="0" i="0" u="none" strike="noStrike" kern="1200" baseline="0" dirty="0">
                <a:solidFill>
                  <a:schemeClr val="tx1"/>
                </a:solidFill>
                <a:latin typeface="Times New Roman" charset="0"/>
                <a:ea typeface="Times New Roman" charset="0"/>
                <a:cs typeface="Times New Roman" charset="0"/>
              </a:rPr>
              <a:t>7. Operate within a designated “no wake” area except at headway speed without creating a swell or wake. </a:t>
            </a:r>
          </a:p>
          <a:p>
            <a:r>
              <a:rPr lang="en-US" sz="1200" b="0" i="0" u="none" strike="noStrike" kern="1200" baseline="0" dirty="0">
                <a:solidFill>
                  <a:schemeClr val="tx1"/>
                </a:solidFill>
                <a:latin typeface="Times New Roman" charset="0"/>
                <a:ea typeface="Times New Roman" charset="0"/>
                <a:cs typeface="Times New Roman"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 </a:t>
            </a:r>
          </a:p>
          <a:p>
            <a:r>
              <a:rPr lang="en-US" sz="1200" b="0" i="0" u="none" strike="noStrike" kern="1200" baseline="0" dirty="0">
                <a:solidFill>
                  <a:schemeClr val="tx1"/>
                </a:solidFill>
                <a:latin typeface="Times New Roman" charset="0"/>
                <a:ea typeface="Times New Roman" charset="0"/>
                <a:cs typeface="Times New Roman" charset="0"/>
              </a:rPr>
              <a:t>9. Operate while intoxicated </a:t>
            </a:r>
            <a:r>
              <a:rPr lang="en-US" sz="1200" b="1" i="0" u="none" strike="noStrike" kern="1200" baseline="0" dirty="0">
                <a:solidFill>
                  <a:schemeClr val="tx1"/>
                </a:solidFill>
                <a:latin typeface="Times New Roman" charset="0"/>
                <a:ea typeface="Times New Roman" charset="0"/>
                <a:cs typeface="Times New Roman" charset="0"/>
              </a:rPr>
              <a:t>(loss of mental or physical faculties, or blood alcohol content of .10 or higher)</a:t>
            </a:r>
            <a:r>
              <a:rPr lang="en-US" sz="1200" b="0" i="0" u="none" strike="noStrike" kern="1200" baseline="0" dirty="0">
                <a:solidFill>
                  <a:schemeClr val="tx1"/>
                </a:solidFill>
                <a:latin typeface="Times New Roman" charset="0"/>
                <a:ea typeface="Times New Roman" charset="0"/>
                <a:cs typeface="Times New Roman" charset="0"/>
              </a:rPr>
              <a:t>. The legal limit for BUI in Wyoming is 0.10.</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Wyoming Statute 41-13-206 is the BUI statute.  Wyoming Statute 41-13-216 lists penalties for boating safety violations.  BUI and most other safety violations are misdemeanors punishable by a fine of not more than $750, imprisonment for not more than 6 months, and up to two years loss of boating privileges.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10. Operate any vessel or manipulate any water skis, aquaplane or similar device, in a willful or wanton disregard of the rights or safety of others and at a speed or in a manner so as to endanger or be likely to endanger any person or property. </a:t>
            </a:r>
            <a:endParaRPr lang="en-US" dirty="0">
              <a:effectLst/>
            </a:endParaRPr>
          </a:p>
          <a:p>
            <a:endParaRPr lang="en-US" dirty="0">
              <a:effectLst/>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259E1A94-DE38-4A3A-9CCD-C3D26E4A9C94}" type="slidenum">
              <a:rPr lang="en-US" altLang="en-US" sz="1300">
                <a:solidFill>
                  <a:schemeClr val="tx1"/>
                </a:solidFill>
                <a:latin typeface="Comic Sans MS" panose="030F0702030302020204" pitchFamily="66" charset="0"/>
              </a:rPr>
              <a:pPr/>
              <a:t>32</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8281799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br>
              <a:rPr lang="en-US" dirty="0">
                <a:effectLst/>
              </a:rPr>
            </a:br>
            <a:r>
              <a:rPr lang="en-US" b="1" dirty="0">
                <a:effectLst/>
              </a:rPr>
              <a:t>Unlawful and Dangerous Operation</a:t>
            </a:r>
            <a:endParaRPr lang="en-US" dirty="0">
              <a:effectLst/>
            </a:endParaRPr>
          </a:p>
          <a:p>
            <a:endParaRPr lang="en-US" dirty="0">
              <a:effectLst/>
            </a:endParaRPr>
          </a:p>
          <a:p>
            <a:r>
              <a:rPr lang="en-US" sz="1200" b="0" i="0" u="none" strike="noStrike" kern="1200" baseline="0" dirty="0">
                <a:solidFill>
                  <a:schemeClr val="tx1"/>
                </a:solidFill>
                <a:latin typeface="Times New Roman" charset="0"/>
                <a:ea typeface="Times New Roman" charset="0"/>
                <a:cs typeface="Times New Roman" charset="0"/>
              </a:rPr>
              <a:t>It is UNLAWFUL for any person to: </a:t>
            </a:r>
          </a:p>
          <a:p>
            <a:r>
              <a:rPr lang="en-US" sz="1200" b="0" i="0" u="none" strike="noStrike" kern="1200" baseline="0" dirty="0">
                <a:solidFill>
                  <a:schemeClr val="tx1"/>
                </a:solidFill>
                <a:latin typeface="Times New Roman" charset="0"/>
                <a:ea typeface="Times New Roman" charset="0"/>
                <a:cs typeface="Times New Roman" charset="0"/>
              </a:rPr>
              <a:t>1. </a:t>
            </a:r>
            <a:r>
              <a:rPr lang="en-US" sz="1600" kern="1200" dirty="0">
                <a:solidFill>
                  <a:schemeClr val="bg1"/>
                </a:solidFill>
                <a:latin typeface="Times New Roman" charset="0"/>
                <a:ea typeface="Times New Roman" charset="0"/>
                <a:cs typeface="Times New Roman" charset="0"/>
              </a:rPr>
              <a:t>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r>
              <a:rPr lang="en-US" sz="1200" b="0" i="0" u="none" strike="noStrike" kern="1200" baseline="0" dirty="0">
                <a:solidFill>
                  <a:schemeClr val="tx1"/>
                </a:solidFill>
                <a:latin typeface="Times New Roman" charset="0"/>
                <a:ea typeface="Times New Roman" charset="0"/>
                <a:cs typeface="Times New Roman" charset="0"/>
              </a:rPr>
              <a:t>2. Operate so as to cause a hazardous wake or wash. </a:t>
            </a:r>
          </a:p>
          <a:p>
            <a:r>
              <a:rPr lang="en-US" sz="1200" b="0" i="0" u="none" strike="noStrike" kern="1200" baseline="0" dirty="0">
                <a:solidFill>
                  <a:schemeClr val="tx1"/>
                </a:solidFill>
                <a:latin typeface="Times New Roman" charset="0"/>
                <a:ea typeface="Times New Roman" charset="0"/>
                <a:cs typeface="Times New Roman" charset="0"/>
              </a:rPr>
              <a:t>3. Operate in a circular course around another vessel, PWC, or individual engaged in water activities unless retrieving a downed or fallen water skier or a person engaged in similar activity. </a:t>
            </a:r>
          </a:p>
          <a:p>
            <a:r>
              <a:rPr lang="en-US" sz="1200" b="0" i="0" u="none" strike="noStrike" kern="1200" baseline="0" dirty="0">
                <a:solidFill>
                  <a:schemeClr val="tx1"/>
                </a:solidFill>
                <a:latin typeface="Times New Roman" charset="0"/>
                <a:ea typeface="Times New Roman" charset="0"/>
                <a:cs typeface="Times New Roman" charset="0"/>
              </a:rPr>
              <a:t>4. Moor or attach to any buoy, beacon, light marker, stake, flag or other aid to safe operation, or to move, remove, displace, tamper with, damage or destroy the same. </a:t>
            </a:r>
          </a:p>
          <a:p>
            <a:r>
              <a:rPr lang="en-US" sz="1200" b="0" i="0" u="none" strike="noStrike" kern="1200" baseline="0" dirty="0">
                <a:solidFill>
                  <a:schemeClr val="tx1"/>
                </a:solidFill>
                <a:latin typeface="Times New Roman" charset="0"/>
                <a:ea typeface="Times New Roman" charset="0"/>
                <a:cs typeface="Times New Roman" charset="0"/>
              </a:rPr>
              <a:t>5. Anchor in the traveled portion of a river or channel so as to prevent, impede, or interfere with safe passage of any other boat through the same area. </a:t>
            </a:r>
          </a:p>
          <a:p>
            <a:r>
              <a:rPr lang="en-US" sz="1200" b="0" i="0" u="none" strike="noStrike" kern="1200" baseline="0" dirty="0">
                <a:solidFill>
                  <a:schemeClr val="tx1"/>
                </a:solidFill>
                <a:latin typeface="Times New Roman" charset="0"/>
                <a:ea typeface="Times New Roman" charset="0"/>
                <a:cs typeface="Times New Roman" charset="0"/>
              </a:rPr>
              <a:t>6. Operate within an area designated as bathing, fishing, swimming, or otherwise restricted. </a:t>
            </a:r>
          </a:p>
          <a:p>
            <a:r>
              <a:rPr lang="en-US" sz="1200" b="0" i="0" u="none" strike="noStrike" kern="1200" baseline="0" dirty="0">
                <a:solidFill>
                  <a:schemeClr val="tx1"/>
                </a:solidFill>
                <a:latin typeface="Times New Roman" charset="0"/>
                <a:ea typeface="Times New Roman" charset="0"/>
                <a:cs typeface="Times New Roman" charset="0"/>
              </a:rPr>
              <a:t>7. Operate within a designated “no wake” area except at headway speed without creating a swell or wake. </a:t>
            </a:r>
          </a:p>
          <a:p>
            <a:r>
              <a:rPr lang="en-US" sz="1200" b="0" i="0" u="none" strike="noStrike" kern="1200" baseline="0" dirty="0">
                <a:solidFill>
                  <a:schemeClr val="tx1"/>
                </a:solidFill>
                <a:latin typeface="Times New Roman" charset="0"/>
                <a:ea typeface="Times New Roman" charset="0"/>
                <a:cs typeface="Times New Roman"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 </a:t>
            </a:r>
          </a:p>
          <a:p>
            <a:r>
              <a:rPr lang="en-US" sz="1200" b="0" i="0" u="none" strike="noStrike" kern="1200" baseline="0" dirty="0">
                <a:solidFill>
                  <a:schemeClr val="tx1"/>
                </a:solidFill>
                <a:latin typeface="Times New Roman" charset="0"/>
                <a:ea typeface="Times New Roman" charset="0"/>
                <a:cs typeface="Times New Roman" charset="0"/>
              </a:rPr>
              <a:t>9. Operate while intoxicated </a:t>
            </a:r>
            <a:r>
              <a:rPr lang="en-US" sz="1200" b="1" i="0" u="none" strike="noStrike" kern="1200" baseline="0" dirty="0">
                <a:solidFill>
                  <a:schemeClr val="tx1"/>
                </a:solidFill>
                <a:latin typeface="Times New Roman" charset="0"/>
                <a:ea typeface="Times New Roman" charset="0"/>
                <a:cs typeface="Times New Roman" charset="0"/>
              </a:rPr>
              <a:t>(loss of mental or physical faculties, or blood alcohol content of .10 or higher)</a:t>
            </a:r>
            <a:r>
              <a:rPr lang="en-US" sz="1200" b="0" i="0" u="none" strike="noStrike" kern="1200" baseline="0" dirty="0">
                <a:solidFill>
                  <a:schemeClr val="tx1"/>
                </a:solidFill>
                <a:latin typeface="Times New Roman" charset="0"/>
                <a:ea typeface="Times New Roman" charset="0"/>
                <a:cs typeface="Times New Roman" charset="0"/>
              </a:rPr>
              <a:t>. The legal limit for BUI in Wyoming is 0.10.</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Wyoming Statute 41-13-206 is the BUI statute.  Wyoming Statute 41-13-216 lists penalties for boating safety violations.  BUI and most other safety violations are misdemeanors punishable by a fine of not more than $750, imprisonment for not more than 6 months, and up to two years loss of boating privileges.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10. Operate any vessel or manipulate any water skis, aquaplane or similar device, in a willful or wanton disregard of the rights or safety of others and at a speed or in a manner so as to endanger or be likely to endanger any person or property. </a:t>
            </a:r>
            <a:endParaRPr lang="en-US" dirty="0">
              <a:effectLst/>
            </a:endParaRPr>
          </a:p>
          <a:p>
            <a:endParaRPr lang="en-US" dirty="0">
              <a:effectLst/>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259E1A94-DE38-4A3A-9CCD-C3D26E4A9C94}" type="slidenum">
              <a:rPr lang="en-US" altLang="en-US" sz="1300">
                <a:solidFill>
                  <a:schemeClr val="tx1"/>
                </a:solidFill>
                <a:latin typeface="Comic Sans MS" panose="030F0702030302020204" pitchFamily="66" charset="0"/>
              </a:rPr>
              <a:pPr/>
              <a:t>33</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0180349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br>
              <a:rPr lang="en-US" dirty="0">
                <a:effectLst/>
              </a:rPr>
            </a:br>
            <a:r>
              <a:rPr lang="en-US" b="1" dirty="0">
                <a:effectLst/>
              </a:rPr>
              <a:t>Unlawful and Dangerous Operation</a:t>
            </a:r>
            <a:endParaRPr lang="en-US" dirty="0">
              <a:effectLst/>
            </a:endParaRPr>
          </a:p>
          <a:p>
            <a:endParaRPr lang="en-US" dirty="0">
              <a:effectLst/>
            </a:endParaRPr>
          </a:p>
          <a:p>
            <a:r>
              <a:rPr lang="en-US" sz="1200" b="0" i="0" u="none" strike="noStrike" kern="1200" baseline="0" dirty="0">
                <a:solidFill>
                  <a:schemeClr val="tx1"/>
                </a:solidFill>
                <a:latin typeface="Times New Roman" charset="0"/>
                <a:ea typeface="Times New Roman" charset="0"/>
                <a:cs typeface="Times New Roman" charset="0"/>
              </a:rPr>
              <a:t>It is UNLAWFUL for any person to: </a:t>
            </a:r>
          </a:p>
          <a:p>
            <a:r>
              <a:rPr lang="en-US" sz="1200" b="0" i="0" u="none" strike="noStrike" kern="1200" baseline="0" dirty="0">
                <a:solidFill>
                  <a:schemeClr val="tx1"/>
                </a:solidFill>
                <a:latin typeface="Times New Roman" charset="0"/>
                <a:ea typeface="Times New Roman" charset="0"/>
                <a:cs typeface="Times New Roman" charset="0"/>
              </a:rPr>
              <a:t>1. </a:t>
            </a:r>
            <a:r>
              <a:rPr lang="en-US" sz="1600" kern="1200" dirty="0">
                <a:solidFill>
                  <a:schemeClr val="bg1"/>
                </a:solidFill>
                <a:latin typeface="Times New Roman" charset="0"/>
                <a:ea typeface="Times New Roman" charset="0"/>
                <a:cs typeface="Times New Roman" charset="0"/>
              </a:rPr>
              <a:t>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r>
              <a:rPr lang="en-US" sz="1200" b="0" i="0" u="none" strike="noStrike" kern="1200" baseline="0" dirty="0">
                <a:solidFill>
                  <a:schemeClr val="tx1"/>
                </a:solidFill>
                <a:latin typeface="Times New Roman" charset="0"/>
                <a:ea typeface="Times New Roman" charset="0"/>
                <a:cs typeface="Times New Roman" charset="0"/>
              </a:rPr>
              <a:t>2. Operate so as to cause a hazardous wake or wash. </a:t>
            </a:r>
          </a:p>
          <a:p>
            <a:r>
              <a:rPr lang="en-US" sz="1200" b="0" i="0" u="none" strike="noStrike" kern="1200" baseline="0" dirty="0">
                <a:solidFill>
                  <a:schemeClr val="tx1"/>
                </a:solidFill>
                <a:latin typeface="Times New Roman" charset="0"/>
                <a:ea typeface="Times New Roman" charset="0"/>
                <a:cs typeface="Times New Roman" charset="0"/>
              </a:rPr>
              <a:t>3. Operate in a circular course around another vessel, PWC, or individual engaged in water activities unless retrieving a downed or fallen water skier or a person engaged in similar activity. </a:t>
            </a:r>
          </a:p>
          <a:p>
            <a:r>
              <a:rPr lang="en-US" sz="1200" b="0" i="0" u="none" strike="noStrike" kern="1200" baseline="0" dirty="0">
                <a:solidFill>
                  <a:schemeClr val="tx1"/>
                </a:solidFill>
                <a:latin typeface="Times New Roman" charset="0"/>
                <a:ea typeface="Times New Roman" charset="0"/>
                <a:cs typeface="Times New Roman" charset="0"/>
              </a:rPr>
              <a:t>4. Moor or attach to any buoy, beacon, light marker, stake, flag or other aid to safe operation, or to move, remove, displace, tamper with, damage or destroy the same. </a:t>
            </a:r>
          </a:p>
          <a:p>
            <a:r>
              <a:rPr lang="en-US" sz="1200" b="0" i="0" u="none" strike="noStrike" kern="1200" baseline="0" dirty="0">
                <a:solidFill>
                  <a:schemeClr val="tx1"/>
                </a:solidFill>
                <a:latin typeface="Times New Roman" charset="0"/>
                <a:ea typeface="Times New Roman" charset="0"/>
                <a:cs typeface="Times New Roman" charset="0"/>
              </a:rPr>
              <a:t>5. Anchor in the traveled portion of a river or channel so as to prevent, impede, or interfere with safe passage of any other boat through the same area. </a:t>
            </a:r>
          </a:p>
          <a:p>
            <a:r>
              <a:rPr lang="en-US" sz="1200" b="0" i="0" u="none" strike="noStrike" kern="1200" baseline="0" dirty="0">
                <a:solidFill>
                  <a:schemeClr val="tx1"/>
                </a:solidFill>
                <a:latin typeface="Times New Roman" charset="0"/>
                <a:ea typeface="Times New Roman" charset="0"/>
                <a:cs typeface="Times New Roman" charset="0"/>
              </a:rPr>
              <a:t>6. Operate within an area designated as bathing, fishing, swimming, or otherwise restricted. </a:t>
            </a:r>
          </a:p>
          <a:p>
            <a:r>
              <a:rPr lang="en-US" sz="1200" b="0" i="0" u="none" strike="noStrike" kern="1200" baseline="0" dirty="0">
                <a:solidFill>
                  <a:schemeClr val="tx1"/>
                </a:solidFill>
                <a:latin typeface="Times New Roman" charset="0"/>
                <a:ea typeface="Times New Roman" charset="0"/>
                <a:cs typeface="Times New Roman" charset="0"/>
              </a:rPr>
              <a:t>7. Operate within a designated “no wake” area except at headway speed without creating a swell or wake. </a:t>
            </a:r>
          </a:p>
          <a:p>
            <a:r>
              <a:rPr lang="en-US" sz="1200" b="0" i="0" u="none" strike="noStrike" kern="1200" baseline="0" dirty="0">
                <a:solidFill>
                  <a:schemeClr val="tx1"/>
                </a:solidFill>
                <a:latin typeface="Times New Roman" charset="0"/>
                <a:ea typeface="Times New Roman" charset="0"/>
                <a:cs typeface="Times New Roman"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 </a:t>
            </a:r>
          </a:p>
          <a:p>
            <a:r>
              <a:rPr lang="en-US" sz="1200" b="0" i="0" u="none" strike="noStrike" kern="1200" baseline="0" dirty="0">
                <a:solidFill>
                  <a:schemeClr val="tx1"/>
                </a:solidFill>
                <a:latin typeface="Times New Roman" charset="0"/>
                <a:ea typeface="Times New Roman" charset="0"/>
                <a:cs typeface="Times New Roman" charset="0"/>
              </a:rPr>
              <a:t>9. Operate while intoxicated </a:t>
            </a:r>
            <a:r>
              <a:rPr lang="en-US" sz="1200" b="1" i="0" u="none" strike="noStrike" kern="1200" baseline="0" dirty="0">
                <a:solidFill>
                  <a:schemeClr val="tx1"/>
                </a:solidFill>
                <a:latin typeface="Times New Roman" charset="0"/>
                <a:ea typeface="Times New Roman" charset="0"/>
                <a:cs typeface="Times New Roman" charset="0"/>
              </a:rPr>
              <a:t>(loss of mental or physical faculties, or blood alcohol content of .10 or higher)</a:t>
            </a:r>
            <a:r>
              <a:rPr lang="en-US" sz="1200" b="0" i="0" u="none" strike="noStrike" kern="1200" baseline="0" dirty="0">
                <a:solidFill>
                  <a:schemeClr val="tx1"/>
                </a:solidFill>
                <a:latin typeface="Times New Roman" charset="0"/>
                <a:ea typeface="Times New Roman" charset="0"/>
                <a:cs typeface="Times New Roman" charset="0"/>
              </a:rPr>
              <a:t>. The legal limit for BUI in Wyoming is 0.10.</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Wyoming Statute 41-13-206 is the BUI statute.  Wyoming Statute 41-13-216 lists penalties for boating safety violations.  BUI and most other safety violations are misdemeanors punishable by a fine of not more than $750, imprisonment for not more than 6 months, and up to two years loss of boating privileges.</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10. Operate any vessel or manipulate any water skis, aquaplane or similar device, in a willful or wanton disregard of the rights or safety of others and at a speed or in a manner so as to endanger or be likely to endanger any person or property. </a:t>
            </a:r>
            <a:endParaRPr lang="en-US" dirty="0">
              <a:effectLst/>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259E1A94-DE38-4A3A-9CCD-C3D26E4A9C94}" type="slidenum">
              <a:rPr lang="en-US" altLang="en-US" sz="1300">
                <a:solidFill>
                  <a:schemeClr val="tx1"/>
                </a:solidFill>
                <a:latin typeface="Comic Sans MS" panose="030F0702030302020204" pitchFamily="66" charset="0"/>
              </a:rPr>
              <a:pPr/>
              <a:t>34</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904304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DD6372CC-C5CE-4E75-BEC8-C8668DC25398}" type="slidenum">
              <a:rPr lang="en-US" altLang="en-US" sz="1300">
                <a:solidFill>
                  <a:schemeClr val="tx1"/>
                </a:solidFill>
                <a:latin typeface="Comic Sans MS" panose="030F0702030302020204" pitchFamily="66" charset="0"/>
              </a:rPr>
              <a:pPr/>
              <a:t>35</a:t>
            </a:fld>
            <a:endParaRPr lang="en-US" altLang="en-US" sz="1300">
              <a:solidFill>
                <a:schemeClr val="tx1"/>
              </a:solidFill>
              <a:latin typeface="Comic Sans MS" panose="030F0702030302020204" pitchFamily="66" charset="0"/>
            </a:endParaRPr>
          </a:p>
        </p:txBody>
      </p:sp>
      <p:sp>
        <p:nvSpPr>
          <p:cNvPr id="47107"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dirty="0"/>
              <a:t>AIS inspection requirements can be found at this link.</a:t>
            </a:r>
          </a:p>
          <a:p>
            <a:endParaRPr lang="en-US" dirty="0"/>
          </a:p>
          <a:p>
            <a:r>
              <a:rPr lang="en-US" dirty="0"/>
              <a:t>https://wgfd.wyo.gov/Fishing-and-Boating/Aquatic-Invasive-Species-Prevention/AIS-Boating-Information</a:t>
            </a:r>
          </a:p>
          <a:p>
            <a:endParaRPr lang="en-US" dirty="0"/>
          </a:p>
          <a:p>
            <a:endParaRPr lang="en-US" dirty="0"/>
          </a:p>
          <a:p>
            <a:endParaRPr lang="en-US" dirty="0"/>
          </a:p>
          <a:p>
            <a:r>
              <a:rPr lang="en-US" dirty="0"/>
              <a:t>.</a:t>
            </a:r>
          </a:p>
        </p:txBody>
      </p:sp>
    </p:spTree>
    <p:extLst>
      <p:ext uri="{BB962C8B-B14F-4D97-AF65-F5344CB8AC3E}">
        <p14:creationId xmlns:p14="http://schemas.microsoft.com/office/powerpoint/2010/main" val="42088859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DD6372CC-C5CE-4E75-BEC8-C8668DC25398}" type="slidenum">
              <a:rPr lang="en-US" altLang="en-US" sz="1300">
                <a:solidFill>
                  <a:schemeClr val="tx1"/>
                </a:solidFill>
                <a:latin typeface="Comic Sans MS" panose="030F0702030302020204" pitchFamily="66" charset="0"/>
              </a:rPr>
              <a:pPr/>
              <a:t>36</a:t>
            </a:fld>
            <a:endParaRPr lang="en-US" altLang="en-US" sz="1300">
              <a:solidFill>
                <a:schemeClr val="tx1"/>
              </a:solidFill>
              <a:latin typeface="Comic Sans MS" panose="030F0702030302020204" pitchFamily="66" charset="0"/>
            </a:endParaRPr>
          </a:p>
        </p:txBody>
      </p:sp>
      <p:sp>
        <p:nvSpPr>
          <p:cNvPr id="47107"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med" len="lg"/>
              </a14:hiddenLine>
            </a:ext>
          </a:extLst>
        </p:spPr>
        <p:txBody>
          <a:bodyPr/>
          <a:lstStyle/>
          <a:p>
            <a:r>
              <a:rPr lang="en-US" sz="1200" b="1" i="0" u="none" strike="noStrike" kern="1200" baseline="0" dirty="0">
                <a:solidFill>
                  <a:schemeClr val="tx1"/>
                </a:solidFill>
                <a:latin typeface="Times New Roman" charset="0"/>
                <a:ea typeface="Times New Roman" charset="0"/>
                <a:cs typeface="Times New Roman" charset="0"/>
              </a:rPr>
              <a:t>AQUATIC INVASIVE SPECIES PROGRAM</a:t>
            </a:r>
          </a:p>
          <a:p>
            <a:r>
              <a:rPr lang="en-US" sz="1200" b="1" i="0" u="none" strike="noStrike" kern="1200" baseline="0" dirty="0">
                <a:solidFill>
                  <a:schemeClr val="tx1"/>
                </a:solidFill>
                <a:latin typeface="Times New Roman" charset="0"/>
                <a:ea typeface="Times New Roman" charset="0"/>
                <a:cs typeface="Times New Roman" charset="0"/>
              </a:rPr>
              <a:t>INSPECTION INFORMATION</a:t>
            </a:r>
          </a:p>
          <a:p>
            <a:r>
              <a:rPr lang="en-US" sz="1200" b="0" i="0" u="none" strike="noStrike" kern="1200" baseline="0" dirty="0">
                <a:solidFill>
                  <a:schemeClr val="tx1"/>
                </a:solidFill>
                <a:latin typeface="Times New Roman" charset="0"/>
                <a:ea typeface="Times New Roman" charset="0"/>
                <a:cs typeface="Times New Roman" charset="0"/>
              </a:rPr>
              <a:t>It is unlawful to launch any watercraft without first</a:t>
            </a:r>
          </a:p>
          <a:p>
            <a:r>
              <a:rPr lang="en-US" sz="1200" b="0" i="0" u="none" strike="noStrike" kern="1200" baseline="0" dirty="0">
                <a:solidFill>
                  <a:schemeClr val="tx1"/>
                </a:solidFill>
                <a:latin typeface="Times New Roman" charset="0"/>
                <a:ea typeface="Times New Roman" charset="0"/>
                <a:cs typeface="Times New Roman" charset="0"/>
              </a:rPr>
              <a:t>complying with aquatic invasive species</a:t>
            </a:r>
          </a:p>
          <a:p>
            <a:r>
              <a:rPr lang="en-US" sz="1200" b="0" i="0" u="none" strike="noStrike" kern="1200" baseline="0" dirty="0">
                <a:solidFill>
                  <a:schemeClr val="tx1"/>
                </a:solidFill>
                <a:latin typeface="Times New Roman" charset="0"/>
                <a:ea typeface="Times New Roman" charset="0"/>
                <a:cs typeface="Times New Roman" charset="0"/>
              </a:rPr>
              <a:t>prevention requirements. Any person</a:t>
            </a:r>
          </a:p>
          <a:p>
            <a:r>
              <a:rPr lang="en-US" sz="1200" b="0" i="0" u="none" strike="noStrike" kern="1200" baseline="0" dirty="0">
                <a:solidFill>
                  <a:schemeClr val="tx1"/>
                </a:solidFill>
                <a:latin typeface="Times New Roman" charset="0"/>
                <a:ea typeface="Times New Roman" charset="0"/>
                <a:cs typeface="Times New Roman" charset="0"/>
              </a:rPr>
              <a:t>transporting any watercraft into the state by land</a:t>
            </a:r>
          </a:p>
          <a:p>
            <a:r>
              <a:rPr lang="en-US" sz="1200" b="0" i="0" u="none" strike="noStrike" kern="1200" baseline="0" dirty="0">
                <a:solidFill>
                  <a:schemeClr val="tx1"/>
                </a:solidFill>
                <a:latin typeface="Times New Roman" charset="0"/>
                <a:ea typeface="Times New Roman" charset="0"/>
                <a:cs typeface="Times New Roman" charset="0"/>
              </a:rPr>
              <a:t>from March 1 through November 30 shall have</a:t>
            </a:r>
          </a:p>
          <a:p>
            <a:r>
              <a:rPr lang="en-US" sz="1200" b="0" i="0" u="none" strike="noStrike" kern="1200" baseline="0" dirty="0">
                <a:solidFill>
                  <a:schemeClr val="tx1"/>
                </a:solidFill>
                <a:latin typeface="Times New Roman" charset="0"/>
                <a:ea typeface="Times New Roman" charset="0"/>
                <a:cs typeface="Times New Roman" charset="0"/>
              </a:rPr>
              <a:t>the watercraft inspected by an authorized</a:t>
            </a:r>
          </a:p>
          <a:p>
            <a:r>
              <a:rPr lang="en-US" sz="1200" b="0" i="0" u="none" strike="noStrike" kern="1200" baseline="0" dirty="0">
                <a:solidFill>
                  <a:schemeClr val="tx1"/>
                </a:solidFill>
                <a:latin typeface="Times New Roman" charset="0"/>
                <a:ea typeface="Times New Roman" charset="0"/>
                <a:cs typeface="Times New Roman" charset="0"/>
              </a:rPr>
              <a:t>inspector prior to launching.</a:t>
            </a:r>
          </a:p>
          <a:p>
            <a:endParaRPr lang="en-US" sz="1200" b="0" i="0" u="none" strike="noStrike" kern="1200" baseline="0" dirty="0">
              <a:solidFill>
                <a:schemeClr val="tx1"/>
              </a:solidFill>
              <a:latin typeface="Times New Roman" charset="0"/>
              <a:ea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Aquatic Invasive Species Program Decals shall</a:t>
            </a:r>
          </a:p>
          <a:p>
            <a:r>
              <a:rPr lang="en-US" sz="1200" b="0" i="0" u="none" strike="noStrike" kern="1200" baseline="0" dirty="0">
                <a:solidFill>
                  <a:schemeClr val="tx1"/>
                </a:solidFill>
                <a:latin typeface="Times New Roman" charset="0"/>
                <a:ea typeface="Times New Roman" charset="0"/>
                <a:cs typeface="Times New Roman" charset="0"/>
              </a:rPr>
              <a:t>be sold through the Electronic Licensing System</a:t>
            </a:r>
          </a:p>
          <a:p>
            <a:r>
              <a:rPr lang="en-US" sz="1200" b="0" i="0" u="none" strike="noStrike" kern="1200" baseline="0" dirty="0">
                <a:solidFill>
                  <a:schemeClr val="tx1"/>
                </a:solidFill>
                <a:latin typeface="Times New Roman" charset="0"/>
                <a:ea typeface="Times New Roman" charset="0"/>
                <a:cs typeface="Times New Roman" charset="0"/>
              </a:rPr>
              <a:t>(ELS), designated license selling agents and</a:t>
            </a:r>
          </a:p>
          <a:p>
            <a:r>
              <a:rPr lang="en-US" sz="1200" b="0" i="0" u="none" strike="noStrike" kern="1200" baseline="0" dirty="0">
                <a:solidFill>
                  <a:schemeClr val="tx1"/>
                </a:solidFill>
                <a:latin typeface="Times New Roman" charset="0"/>
                <a:ea typeface="Times New Roman" charset="0"/>
                <a:cs typeface="Times New Roman" charset="0"/>
              </a:rPr>
              <a:t>authorized personnel. The price of the decal</a:t>
            </a:r>
          </a:p>
          <a:p>
            <a:r>
              <a:rPr lang="en-US" sz="1200" b="0" i="0" u="none" strike="noStrike" kern="1200" baseline="0" dirty="0">
                <a:solidFill>
                  <a:schemeClr val="tx1"/>
                </a:solidFill>
                <a:latin typeface="Times New Roman" charset="0"/>
                <a:ea typeface="Times New Roman" charset="0"/>
                <a:cs typeface="Times New Roman" charset="0"/>
              </a:rPr>
              <a:t>shall be ten dollars ($10) for motorized watercraft</a:t>
            </a:r>
          </a:p>
          <a:p>
            <a:r>
              <a:rPr lang="en-US" sz="1200" b="0" i="0" u="none" strike="noStrike" kern="1200" baseline="0" dirty="0">
                <a:solidFill>
                  <a:schemeClr val="tx1"/>
                </a:solidFill>
                <a:latin typeface="Times New Roman" charset="0"/>
                <a:ea typeface="Times New Roman" charset="0"/>
                <a:cs typeface="Times New Roman" charset="0"/>
              </a:rPr>
              <a:t>registered in Wyoming and thirty dollars ($30)</a:t>
            </a:r>
          </a:p>
          <a:p>
            <a:r>
              <a:rPr lang="en-US" sz="1200" b="0" i="0" u="none" strike="noStrike" kern="1200" baseline="0" dirty="0">
                <a:solidFill>
                  <a:schemeClr val="tx1"/>
                </a:solidFill>
                <a:latin typeface="Times New Roman" charset="0"/>
                <a:ea typeface="Times New Roman" charset="0"/>
                <a:cs typeface="Times New Roman" charset="0"/>
              </a:rPr>
              <a:t>for motorized watercraft registered outside of</a:t>
            </a:r>
          </a:p>
          <a:p>
            <a:r>
              <a:rPr lang="en-US" sz="1200" b="0" i="0" u="none" strike="noStrike" kern="1200" baseline="0" dirty="0">
                <a:solidFill>
                  <a:schemeClr val="tx1"/>
                </a:solidFill>
                <a:latin typeface="Times New Roman" charset="0"/>
                <a:ea typeface="Times New Roman" charset="0"/>
                <a:cs typeface="Times New Roman" charset="0"/>
              </a:rPr>
              <a:t>Wyoming. The price of the decal shall be five</a:t>
            </a:r>
          </a:p>
          <a:p>
            <a:r>
              <a:rPr lang="en-US" sz="1200" b="0" i="0" u="none" strike="noStrike" kern="1200" baseline="0" dirty="0">
                <a:solidFill>
                  <a:schemeClr val="tx1"/>
                </a:solidFill>
                <a:latin typeface="Times New Roman" charset="0"/>
                <a:ea typeface="Times New Roman" charset="0"/>
                <a:cs typeface="Times New Roman" charset="0"/>
              </a:rPr>
              <a:t>dollars ($5) for non-motorized watercraft owned</a:t>
            </a:r>
          </a:p>
          <a:p>
            <a:r>
              <a:rPr lang="en-US" sz="1200" b="0" i="0" u="none" strike="noStrike" kern="1200" baseline="0" dirty="0">
                <a:solidFill>
                  <a:schemeClr val="tx1"/>
                </a:solidFill>
                <a:latin typeface="Times New Roman" charset="0"/>
                <a:ea typeface="Times New Roman" charset="0"/>
                <a:cs typeface="Times New Roman" charset="0"/>
              </a:rPr>
              <a:t>by a Wyoming resident and fifteen dollars ($15)</a:t>
            </a:r>
          </a:p>
          <a:p>
            <a:r>
              <a:rPr lang="en-US" sz="1200" b="0" i="0" u="none" strike="noStrike" kern="1200" baseline="0" dirty="0">
                <a:solidFill>
                  <a:schemeClr val="tx1"/>
                </a:solidFill>
                <a:latin typeface="Times New Roman" charset="0"/>
                <a:ea typeface="Times New Roman" charset="0"/>
                <a:cs typeface="Times New Roman" charset="0"/>
              </a:rPr>
              <a:t>for non-motorized watercraft owned by a</a:t>
            </a:r>
          </a:p>
          <a:p>
            <a:r>
              <a:rPr lang="en-US" sz="1200" b="0" i="0" u="none" strike="noStrike" kern="1200" baseline="0" dirty="0">
                <a:solidFill>
                  <a:schemeClr val="tx1"/>
                </a:solidFill>
                <a:latin typeface="Times New Roman" charset="0"/>
                <a:ea typeface="Times New Roman" charset="0"/>
                <a:cs typeface="Times New Roman" charset="0"/>
              </a:rPr>
              <a:t>nonresident.</a:t>
            </a:r>
          </a:p>
          <a:p>
            <a:r>
              <a:rPr lang="en-US" sz="1200" b="1" i="0" u="none" strike="noStrike" kern="1200" baseline="0" dirty="0">
                <a:solidFill>
                  <a:schemeClr val="tx1"/>
                </a:solidFill>
                <a:latin typeface="Times New Roman" charset="0"/>
                <a:ea typeface="Times New Roman" charset="0"/>
                <a:cs typeface="Times New Roman" charset="0"/>
              </a:rPr>
              <a:t>DECAL PLACEMENT INFORMATION</a:t>
            </a:r>
          </a:p>
          <a:p>
            <a:r>
              <a:rPr lang="en-US" sz="1200" b="0" i="0" u="none" strike="noStrike" kern="1200" baseline="0" dirty="0">
                <a:solidFill>
                  <a:schemeClr val="tx1"/>
                </a:solidFill>
                <a:latin typeface="Times New Roman" charset="0"/>
                <a:ea typeface="Times New Roman" charset="0"/>
                <a:cs typeface="Times New Roman" charset="0"/>
              </a:rPr>
              <a:t>Owners and operators of motorized watercraft</a:t>
            </a:r>
          </a:p>
          <a:p>
            <a:r>
              <a:rPr lang="en-US" sz="1200" b="0" i="0" u="none" strike="noStrike" kern="1200" baseline="0" dirty="0">
                <a:solidFill>
                  <a:schemeClr val="tx1"/>
                </a:solidFill>
                <a:latin typeface="Times New Roman" charset="0"/>
                <a:ea typeface="Times New Roman" charset="0"/>
                <a:cs typeface="Times New Roman" charset="0"/>
              </a:rPr>
              <a:t>required to purchase an Aquatic Invasive</a:t>
            </a:r>
          </a:p>
          <a:p>
            <a:r>
              <a:rPr lang="en-US" sz="1200" b="0" i="0" u="none" strike="noStrike" kern="1200" baseline="0" dirty="0">
                <a:solidFill>
                  <a:schemeClr val="tx1"/>
                </a:solidFill>
                <a:latin typeface="Times New Roman" charset="0"/>
                <a:ea typeface="Times New Roman" charset="0"/>
                <a:cs typeface="Times New Roman" charset="0"/>
              </a:rPr>
              <a:t>Species Program Decal shall display the decal</a:t>
            </a:r>
          </a:p>
          <a:p>
            <a:r>
              <a:rPr lang="en-US" sz="1200" b="0" i="0" u="none" strike="noStrike" kern="1200" baseline="0" dirty="0">
                <a:solidFill>
                  <a:schemeClr val="tx1"/>
                </a:solidFill>
                <a:latin typeface="Times New Roman" charset="0"/>
                <a:ea typeface="Times New Roman" charset="0"/>
                <a:cs typeface="Times New Roman" charset="0"/>
              </a:rPr>
              <a:t>on the starboard (right) side of the bow six (6)</a:t>
            </a:r>
          </a:p>
          <a:p>
            <a:r>
              <a:rPr lang="en-US" sz="1200" b="0" i="0" u="none" strike="noStrike" kern="1200" baseline="0" dirty="0">
                <a:solidFill>
                  <a:schemeClr val="tx1"/>
                </a:solidFill>
                <a:latin typeface="Times New Roman" charset="0"/>
                <a:ea typeface="Times New Roman" charset="0"/>
                <a:cs typeface="Times New Roman" charset="0"/>
              </a:rPr>
              <a:t>inches left of and directly in line with the</a:t>
            </a:r>
          </a:p>
          <a:p>
            <a:r>
              <a:rPr lang="en-US" sz="1200" b="0" i="0" u="none" strike="noStrike" kern="1200" baseline="0" dirty="0">
                <a:solidFill>
                  <a:schemeClr val="tx1"/>
                </a:solidFill>
                <a:latin typeface="Times New Roman" charset="0"/>
                <a:ea typeface="Times New Roman" charset="0"/>
                <a:cs typeface="Times New Roman" charset="0"/>
              </a:rPr>
              <a:t>watercraft registration decal. Non-motorized</a:t>
            </a:r>
          </a:p>
          <a:p>
            <a:r>
              <a:rPr lang="en-US" sz="1200" b="0" i="0" u="none" strike="noStrike" kern="1200" baseline="0" dirty="0">
                <a:solidFill>
                  <a:schemeClr val="tx1"/>
                </a:solidFill>
                <a:latin typeface="Times New Roman" charset="0"/>
                <a:ea typeface="Times New Roman" charset="0"/>
                <a:cs typeface="Times New Roman" charset="0"/>
              </a:rPr>
              <a:t>watercraft owners or operators shall display the</a:t>
            </a:r>
          </a:p>
          <a:p>
            <a:r>
              <a:rPr lang="en-US" sz="1200" b="0" i="0" u="none" strike="noStrike" kern="1200" baseline="0" dirty="0">
                <a:solidFill>
                  <a:schemeClr val="tx1"/>
                </a:solidFill>
                <a:latin typeface="Times New Roman" charset="0"/>
                <a:ea typeface="Times New Roman" charset="0"/>
                <a:cs typeface="Times New Roman" charset="0"/>
              </a:rPr>
              <a:t>decal on the bow in such a manner that the</a:t>
            </a:r>
          </a:p>
          <a:p>
            <a:r>
              <a:rPr lang="en-US" sz="1200" b="0" i="0" u="none" strike="noStrike" kern="1200" baseline="0" dirty="0">
                <a:solidFill>
                  <a:schemeClr val="tx1"/>
                </a:solidFill>
                <a:latin typeface="Times New Roman" charset="0"/>
                <a:ea typeface="Times New Roman" charset="0"/>
                <a:cs typeface="Times New Roman" charset="0"/>
              </a:rPr>
              <a:t>decal shall be visible when the watercraft is</a:t>
            </a:r>
          </a:p>
          <a:p>
            <a:r>
              <a:rPr lang="en-US" sz="1200" b="0" i="0" u="none" strike="noStrike" kern="1200" baseline="0" dirty="0">
                <a:solidFill>
                  <a:schemeClr val="tx1"/>
                </a:solidFill>
                <a:latin typeface="Times New Roman" charset="0"/>
                <a:ea typeface="Times New Roman" charset="0"/>
                <a:cs typeface="Times New Roman" charset="0"/>
              </a:rPr>
              <a:t>underway. Only the Aquatic Invasive Species</a:t>
            </a:r>
          </a:p>
          <a:p>
            <a:r>
              <a:rPr lang="en-US" sz="1200" b="0" i="0" u="none" strike="noStrike" kern="1200" baseline="0" dirty="0">
                <a:solidFill>
                  <a:schemeClr val="tx1"/>
                </a:solidFill>
                <a:latin typeface="Times New Roman" charset="0"/>
                <a:ea typeface="Times New Roman" charset="0"/>
                <a:cs typeface="Times New Roman" charset="0"/>
              </a:rPr>
              <a:t>Program Decal which is currently valid shall be</a:t>
            </a:r>
          </a:p>
          <a:p>
            <a:r>
              <a:rPr lang="en-US" sz="1200" b="0" i="0" u="none" strike="noStrike" kern="1200" baseline="0" dirty="0">
                <a:solidFill>
                  <a:schemeClr val="tx1"/>
                </a:solidFill>
                <a:latin typeface="Times New Roman" charset="0"/>
                <a:ea typeface="Times New Roman" charset="0"/>
                <a:cs typeface="Times New Roman" charset="0"/>
              </a:rPr>
              <a:t>displayed.</a:t>
            </a:r>
            <a:endParaRPr lang="en-US" dirty="0"/>
          </a:p>
        </p:txBody>
      </p:sp>
    </p:spTree>
    <p:extLst>
      <p:ext uri="{BB962C8B-B14F-4D97-AF65-F5344CB8AC3E}">
        <p14:creationId xmlns:p14="http://schemas.microsoft.com/office/powerpoint/2010/main" val="5884530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r>
              <a:rPr lang="en-US" altLang="en-US" b="1" dirty="0">
                <a:latin typeface="Arial" panose="020B0604020202020204" pitchFamily="34" charset="0"/>
              </a:rPr>
              <a:t>WY </a:t>
            </a:r>
            <a:r>
              <a:rPr lang="en-US" b="1" dirty="0"/>
              <a:t>Vessel Accidents</a:t>
            </a:r>
          </a:p>
          <a:p>
            <a:r>
              <a:rPr lang="en-US" dirty="0"/>
              <a:t>An operator involved in a boating accident must stop his or her vessel </a:t>
            </a:r>
            <a:r>
              <a:rPr lang="en-US" b="1" dirty="0"/>
              <a:t>immediately</a:t>
            </a:r>
            <a:r>
              <a:rPr lang="en-US" dirty="0"/>
              <a:t> at the scene of the accident and assist anyone injured </a:t>
            </a:r>
            <a:r>
              <a:rPr lang="en-US" b="1" dirty="0"/>
              <a:t>Reporting a Boating Accident</a:t>
            </a:r>
          </a:p>
          <a:p>
            <a:r>
              <a:rPr lang="en-US" dirty="0"/>
              <a:t>When involved in a boating accident, </a:t>
            </a:r>
            <a:r>
              <a:rPr lang="en-US" b="1" dirty="0"/>
              <a:t>the operator</a:t>
            </a:r>
            <a:r>
              <a:rPr lang="en-US" dirty="0"/>
              <a:t> is required to:</a:t>
            </a:r>
          </a:p>
          <a:p>
            <a:r>
              <a:rPr lang="en-US" dirty="0"/>
              <a:t>Render to other persons affected such assistance, as may be practicable and necessary in order to save them from or minimize any danger.</a:t>
            </a:r>
          </a:p>
          <a:p>
            <a:r>
              <a:rPr lang="en-US" dirty="0"/>
              <a:t>Give his name, address, and identification of his vessel in writing to any person injured and to the owner of any property damaged in the collision, accident, or other casualty.</a:t>
            </a:r>
          </a:p>
          <a:p>
            <a:endParaRPr lang="en-US" dirty="0"/>
          </a:p>
          <a:p>
            <a:r>
              <a:rPr lang="en-US" sz="1200" b="0" i="0" u="none" strike="noStrike" kern="1200" baseline="0" dirty="0">
                <a:solidFill>
                  <a:schemeClr val="tx1"/>
                </a:solidFill>
                <a:latin typeface="Times New Roman" charset="0"/>
                <a:ea typeface="Times New Roman" charset="0"/>
                <a:cs typeface="Times New Roman" charset="0"/>
              </a:rPr>
              <a:t>When a collision, accident or other casualty</a:t>
            </a:r>
          </a:p>
          <a:p>
            <a:r>
              <a:rPr lang="en-US" sz="1200" b="0" i="0" u="none" strike="noStrike" kern="1200" baseline="0" dirty="0">
                <a:solidFill>
                  <a:schemeClr val="tx1"/>
                </a:solidFill>
                <a:latin typeface="Times New Roman" charset="0"/>
                <a:ea typeface="Times New Roman" charset="0"/>
                <a:cs typeface="Times New Roman" charset="0"/>
              </a:rPr>
              <a:t>involving watercraft results in death or injury to a</a:t>
            </a:r>
          </a:p>
          <a:p>
            <a:r>
              <a:rPr lang="en-US" sz="1200" b="0" i="0" u="none" strike="noStrike" kern="1200" baseline="0" dirty="0">
                <a:solidFill>
                  <a:schemeClr val="tx1"/>
                </a:solidFill>
                <a:latin typeface="Times New Roman" charset="0"/>
                <a:ea typeface="Times New Roman" charset="0"/>
                <a:cs typeface="Times New Roman" charset="0"/>
              </a:rPr>
              <a:t>person requiring medical treatment beyond first</a:t>
            </a:r>
          </a:p>
          <a:p>
            <a:r>
              <a:rPr lang="en-US" sz="1200" b="0" i="0" u="none" strike="noStrike" kern="1200" baseline="0" dirty="0">
                <a:solidFill>
                  <a:schemeClr val="tx1"/>
                </a:solidFill>
                <a:latin typeface="Times New Roman" charset="0"/>
                <a:ea typeface="Times New Roman" charset="0"/>
                <a:cs typeface="Times New Roman" charset="0"/>
              </a:rPr>
              <a:t>aid at the scene.</a:t>
            </a:r>
          </a:p>
          <a:p>
            <a:r>
              <a:rPr lang="en-US" sz="1200" b="0" i="0" u="none" strike="noStrike" kern="1200" baseline="0" dirty="0">
                <a:solidFill>
                  <a:schemeClr val="tx1"/>
                </a:solidFill>
                <a:latin typeface="Times New Roman" charset="0"/>
                <a:ea typeface="Times New Roman" charset="0"/>
                <a:cs typeface="Times New Roman" charset="0"/>
              </a:rPr>
              <a:t> The disappearance of any person from the</a:t>
            </a:r>
          </a:p>
          <a:p>
            <a:r>
              <a:rPr lang="en-US" sz="1200" b="0" i="0" u="none" strike="noStrike" kern="1200" baseline="0" dirty="0">
                <a:solidFill>
                  <a:schemeClr val="tx1"/>
                </a:solidFill>
                <a:latin typeface="Times New Roman" charset="0"/>
                <a:ea typeface="Times New Roman" charset="0"/>
                <a:cs typeface="Times New Roman" charset="0"/>
              </a:rPr>
              <a:t>watercraft under circumstances that indicate the</a:t>
            </a:r>
          </a:p>
          <a:p>
            <a:r>
              <a:rPr lang="en-US" sz="1200" b="0" i="0" u="none" strike="noStrike" kern="1200" baseline="0" dirty="0">
                <a:solidFill>
                  <a:schemeClr val="tx1"/>
                </a:solidFill>
                <a:latin typeface="Times New Roman" charset="0"/>
                <a:ea typeface="Times New Roman" charset="0"/>
                <a:cs typeface="Times New Roman" charset="0"/>
              </a:rPr>
              <a:t>possibility of death (falling overboard, jumping</a:t>
            </a:r>
          </a:p>
          <a:p>
            <a:r>
              <a:rPr lang="en-US" sz="1200" b="0" i="0" u="none" strike="noStrike" kern="1200" baseline="0" dirty="0">
                <a:solidFill>
                  <a:schemeClr val="tx1"/>
                </a:solidFill>
                <a:latin typeface="Times New Roman" charset="0"/>
                <a:ea typeface="Times New Roman" charset="0"/>
                <a:cs typeface="Times New Roman" charset="0"/>
              </a:rPr>
              <a:t>from watercraft).</a:t>
            </a:r>
          </a:p>
          <a:p>
            <a:r>
              <a:rPr lang="en-US" sz="1200" b="0" i="0" u="none" strike="noStrike" kern="1200" baseline="0" dirty="0">
                <a:solidFill>
                  <a:schemeClr val="tx1"/>
                </a:solidFill>
                <a:latin typeface="Times New Roman" charset="0"/>
                <a:ea typeface="Times New Roman" charset="0"/>
                <a:cs typeface="Times New Roman" charset="0"/>
              </a:rPr>
              <a:t> When damage to watercraft is in excess of</a:t>
            </a:r>
          </a:p>
          <a:p>
            <a:r>
              <a:rPr lang="en-US" sz="1200" b="0" i="0" u="none" strike="noStrike" kern="1200" baseline="0" dirty="0">
                <a:solidFill>
                  <a:schemeClr val="tx1"/>
                </a:solidFill>
                <a:latin typeface="Times New Roman" charset="0"/>
                <a:ea typeface="Times New Roman" charset="0"/>
                <a:cs typeface="Times New Roman" charset="0"/>
              </a:rPr>
              <a:t>$500.</a:t>
            </a:r>
          </a:p>
          <a:p>
            <a:r>
              <a:rPr lang="en-US" sz="1200" b="0" i="0" u="none" strike="noStrike" kern="1200" baseline="0" dirty="0">
                <a:solidFill>
                  <a:schemeClr val="tx1"/>
                </a:solidFill>
                <a:latin typeface="Times New Roman" charset="0"/>
                <a:ea typeface="Times New Roman" charset="0"/>
                <a:cs typeface="Times New Roman" charset="0"/>
              </a:rPr>
              <a:t>Report accident immediately to any Wyoming</a:t>
            </a:r>
          </a:p>
          <a:p>
            <a:r>
              <a:rPr lang="en-US" sz="1200" b="0" i="0" u="none" strike="noStrike" kern="1200" baseline="0" dirty="0">
                <a:solidFill>
                  <a:schemeClr val="tx1"/>
                </a:solidFill>
                <a:latin typeface="Times New Roman" charset="0"/>
                <a:ea typeface="Times New Roman" charset="0"/>
                <a:cs typeface="Times New Roman" charset="0"/>
              </a:rPr>
              <a:t>law enforcement agency or any Wyoming</a:t>
            </a:r>
          </a:p>
          <a:p>
            <a:r>
              <a:rPr lang="en-US" sz="1200" b="0" i="0" u="none" strike="noStrike" kern="1200" baseline="0" dirty="0">
                <a:solidFill>
                  <a:schemeClr val="tx1"/>
                </a:solidFill>
                <a:latin typeface="Times New Roman" charset="0"/>
                <a:ea typeface="Times New Roman" charset="0"/>
                <a:cs typeface="Times New Roman" charset="0"/>
              </a:rPr>
              <a:t>peace officer.</a:t>
            </a:r>
          </a:p>
          <a:p>
            <a:r>
              <a:rPr lang="en-US" sz="1200" b="0" i="0" u="none" strike="noStrike" kern="1200" baseline="0" dirty="0">
                <a:solidFill>
                  <a:schemeClr val="tx1"/>
                </a:solidFill>
                <a:latin typeface="Times New Roman" charset="0"/>
                <a:ea typeface="Times New Roman" charset="0"/>
                <a:cs typeface="Times New Roman" charset="0"/>
              </a:rPr>
              <a:t> Within ten (10) days after the date of the</a:t>
            </a:r>
          </a:p>
          <a:p>
            <a:r>
              <a:rPr lang="en-US" sz="1200" b="0" i="0" u="none" strike="noStrike" kern="1200" baseline="0" dirty="0">
                <a:solidFill>
                  <a:schemeClr val="tx1"/>
                </a:solidFill>
                <a:latin typeface="Times New Roman" charset="0"/>
                <a:ea typeface="Times New Roman" charset="0"/>
                <a:cs typeface="Times New Roman" charset="0"/>
              </a:rPr>
              <a:t>accident, the watercraft operator shall file with</a:t>
            </a:r>
          </a:p>
          <a:p>
            <a:r>
              <a:rPr lang="en-US" sz="1200" b="0" i="0" u="none" strike="noStrike" kern="1200" baseline="0" dirty="0">
                <a:solidFill>
                  <a:schemeClr val="tx1"/>
                </a:solidFill>
                <a:latin typeface="Times New Roman" charset="0"/>
                <a:ea typeface="Times New Roman" charset="0"/>
                <a:cs typeface="Times New Roman" charset="0"/>
              </a:rPr>
              <a:t>the Department a full description of the</a:t>
            </a:r>
          </a:p>
          <a:p>
            <a:r>
              <a:rPr lang="en-US" sz="1200" b="0" i="0" u="none" strike="noStrike" kern="1200" baseline="0" dirty="0">
                <a:solidFill>
                  <a:schemeClr val="tx1"/>
                </a:solidFill>
                <a:latin typeface="Times New Roman" charset="0"/>
                <a:ea typeface="Times New Roman" charset="0"/>
                <a:cs typeface="Times New Roman" charset="0"/>
              </a:rPr>
              <a:t>accident, collision or other casualty.</a:t>
            </a:r>
          </a:p>
          <a:p>
            <a:r>
              <a:rPr lang="en-US" sz="1200" b="0" i="0" u="none" strike="noStrike" kern="1200" baseline="0" dirty="0">
                <a:solidFill>
                  <a:schemeClr val="tx1"/>
                </a:solidFill>
                <a:latin typeface="Times New Roman" charset="0"/>
                <a:ea typeface="Times New Roman" charset="0"/>
                <a:cs typeface="Times New Roman" charset="0"/>
              </a:rPr>
              <a:t>The operator of a watercraft involved in a collision,</a:t>
            </a:r>
          </a:p>
          <a:p>
            <a:r>
              <a:rPr lang="en-US" sz="1200" b="0" i="0" u="none" strike="noStrike" kern="1200" baseline="0" dirty="0">
                <a:solidFill>
                  <a:schemeClr val="tx1"/>
                </a:solidFill>
                <a:latin typeface="Times New Roman" charset="0"/>
                <a:ea typeface="Times New Roman" charset="0"/>
                <a:cs typeface="Times New Roman" charset="0"/>
              </a:rPr>
              <a:t>accident or other casualty, so far as he can do so</a:t>
            </a:r>
          </a:p>
          <a:p>
            <a:r>
              <a:rPr lang="en-US" sz="1200" b="0" i="0" u="none" strike="noStrike" kern="1200" baseline="0" dirty="0">
                <a:solidFill>
                  <a:schemeClr val="tx1"/>
                </a:solidFill>
                <a:latin typeface="Times New Roman" charset="0"/>
                <a:ea typeface="Times New Roman" charset="0"/>
                <a:cs typeface="Times New Roman" charset="0"/>
              </a:rPr>
              <a:t>without serious danger to his own watercraft, crew,</a:t>
            </a:r>
          </a:p>
          <a:p>
            <a:r>
              <a:rPr lang="en-US" sz="1200" b="0" i="0" u="none" strike="noStrike" kern="1200" baseline="0" dirty="0">
                <a:solidFill>
                  <a:schemeClr val="tx1"/>
                </a:solidFill>
                <a:latin typeface="Times New Roman" charset="0"/>
                <a:ea typeface="Times New Roman" charset="0"/>
                <a:cs typeface="Times New Roman" charset="0"/>
              </a:rPr>
              <a:t>passengers and guests, shall render to other</a:t>
            </a:r>
          </a:p>
          <a:p>
            <a:r>
              <a:rPr lang="en-US" sz="1200" b="0" i="0" u="none" strike="noStrike" kern="1200" baseline="0" dirty="0">
                <a:solidFill>
                  <a:schemeClr val="tx1"/>
                </a:solidFill>
                <a:latin typeface="Times New Roman" charset="0"/>
                <a:ea typeface="Times New Roman" charset="0"/>
                <a:cs typeface="Times New Roman" charset="0"/>
              </a:rPr>
              <a:t>persons affected by the collision, accident or other</a:t>
            </a:r>
          </a:p>
          <a:p>
            <a:r>
              <a:rPr lang="en-US" sz="1200" b="0" i="0" u="none" strike="noStrike" kern="1200" baseline="0" dirty="0">
                <a:solidFill>
                  <a:schemeClr val="tx1"/>
                </a:solidFill>
                <a:latin typeface="Times New Roman" charset="0"/>
                <a:ea typeface="Times New Roman" charset="0"/>
                <a:cs typeface="Times New Roman" charset="0"/>
              </a:rPr>
              <a:t>casualty such assistance as may be practicable and</a:t>
            </a:r>
          </a:p>
          <a:p>
            <a:r>
              <a:rPr lang="en-US" sz="1200" b="0" i="0" u="none" strike="noStrike" kern="1200" baseline="0" dirty="0">
                <a:solidFill>
                  <a:schemeClr val="tx1"/>
                </a:solidFill>
                <a:latin typeface="Times New Roman" charset="0"/>
                <a:ea typeface="Times New Roman" charset="0"/>
                <a:cs typeface="Times New Roman" charset="0"/>
              </a:rPr>
              <a:t>as may be necessary in order to save them from or</a:t>
            </a:r>
          </a:p>
          <a:p>
            <a:r>
              <a:rPr lang="en-US" sz="1200" b="0" i="0" u="none" strike="noStrike" kern="1200" baseline="0" dirty="0">
                <a:solidFill>
                  <a:schemeClr val="tx1"/>
                </a:solidFill>
                <a:latin typeface="Times New Roman" charset="0"/>
                <a:ea typeface="Times New Roman" charset="0"/>
                <a:cs typeface="Times New Roman" charset="0"/>
              </a:rPr>
              <a:t>minimize any danger caused by the collision,</a:t>
            </a:r>
          </a:p>
          <a:p>
            <a:r>
              <a:rPr lang="en-US" sz="1200" b="0" i="0" u="none" strike="noStrike" kern="1200" baseline="0" dirty="0">
                <a:solidFill>
                  <a:schemeClr val="tx1"/>
                </a:solidFill>
                <a:latin typeface="Times New Roman" charset="0"/>
                <a:ea typeface="Times New Roman" charset="0"/>
                <a:cs typeface="Times New Roman" charset="0"/>
              </a:rPr>
              <a:t>accident or other casualty. The operator shall give</a:t>
            </a:r>
          </a:p>
          <a:p>
            <a:r>
              <a:rPr lang="en-US" sz="1200" b="0" i="0" u="none" strike="noStrike" kern="1200" baseline="0" dirty="0">
                <a:solidFill>
                  <a:schemeClr val="tx1"/>
                </a:solidFill>
                <a:latin typeface="Times New Roman" charset="0"/>
                <a:ea typeface="Times New Roman" charset="0"/>
                <a:cs typeface="Times New Roman" charset="0"/>
              </a:rPr>
              <a:t>his/her name, address and identification of his/her</a:t>
            </a:r>
          </a:p>
          <a:p>
            <a:r>
              <a:rPr lang="en-US" sz="1200" b="0" i="0" u="none" strike="noStrike" kern="1200" baseline="0" dirty="0">
                <a:solidFill>
                  <a:schemeClr val="tx1"/>
                </a:solidFill>
                <a:latin typeface="Times New Roman" charset="0"/>
                <a:ea typeface="Times New Roman" charset="0"/>
                <a:cs typeface="Times New Roman" charset="0"/>
              </a:rPr>
              <a:t>watercraft to any person injured and to the owner of</a:t>
            </a:r>
          </a:p>
          <a:p>
            <a:r>
              <a:rPr lang="en-US" sz="1200" b="0" i="0" u="none" strike="noStrike" kern="1200" baseline="0" dirty="0">
                <a:solidFill>
                  <a:schemeClr val="tx1"/>
                </a:solidFill>
                <a:latin typeface="Times New Roman" charset="0"/>
                <a:ea typeface="Times New Roman" charset="0"/>
                <a:cs typeface="Times New Roman" charset="0"/>
              </a:rPr>
              <a:t>any property damaged in the collision, accident or</a:t>
            </a:r>
          </a:p>
          <a:p>
            <a:r>
              <a:rPr lang="en-US" sz="1200" b="0" i="0" u="none" strike="noStrike" kern="1200" baseline="0" dirty="0">
                <a:solidFill>
                  <a:schemeClr val="tx1"/>
                </a:solidFill>
                <a:latin typeface="Times New Roman" charset="0"/>
                <a:ea typeface="Times New Roman" charset="0"/>
                <a:cs typeface="Times New Roman" charset="0"/>
              </a:rPr>
              <a:t>other casualty.</a:t>
            </a:r>
          </a:p>
          <a:p>
            <a:r>
              <a:rPr lang="en-US" sz="1200" b="0" i="0" u="none" strike="noStrike" kern="1200" baseline="0" dirty="0">
                <a:solidFill>
                  <a:schemeClr val="tx1"/>
                </a:solidFill>
                <a:latin typeface="Times New Roman" charset="0"/>
                <a:ea typeface="Times New Roman" charset="0"/>
                <a:cs typeface="Times New Roman" charset="0"/>
              </a:rPr>
              <a:t>If a collision, accident or other casualty involving a</a:t>
            </a:r>
          </a:p>
          <a:p>
            <a:r>
              <a:rPr lang="en-US" sz="1200" b="0" i="0" u="none" strike="noStrike" kern="1200" baseline="0" dirty="0">
                <a:solidFill>
                  <a:schemeClr val="tx1"/>
                </a:solidFill>
                <a:latin typeface="Times New Roman" charset="0"/>
                <a:ea typeface="Times New Roman" charset="0"/>
                <a:cs typeface="Times New Roman" charset="0"/>
              </a:rPr>
              <a:t>watercraft results in death or injury to a person</a:t>
            </a:r>
          </a:p>
          <a:p>
            <a:r>
              <a:rPr lang="en-US" sz="1200" b="0" i="0" u="none" strike="noStrike" kern="1200" baseline="0" dirty="0">
                <a:solidFill>
                  <a:schemeClr val="tx1"/>
                </a:solidFill>
                <a:latin typeface="Times New Roman" charset="0"/>
                <a:ea typeface="Times New Roman" charset="0"/>
                <a:cs typeface="Times New Roman" charset="0"/>
              </a:rPr>
              <a:t>requiring medical treatment beyond first aid, the</a:t>
            </a:r>
          </a:p>
          <a:p>
            <a:r>
              <a:rPr lang="en-US" sz="1200" b="0" i="0" u="none" strike="noStrike" kern="1200" baseline="0" dirty="0">
                <a:solidFill>
                  <a:schemeClr val="tx1"/>
                </a:solidFill>
                <a:latin typeface="Times New Roman" charset="0"/>
                <a:ea typeface="Times New Roman" charset="0"/>
                <a:cs typeface="Times New Roman" charset="0"/>
              </a:rPr>
              <a:t>disappearance of any person from the watercraft</a:t>
            </a:r>
          </a:p>
          <a:p>
            <a:r>
              <a:rPr lang="en-US" sz="1200" b="0" i="0" u="none" strike="noStrike" kern="1200" baseline="0" dirty="0">
                <a:solidFill>
                  <a:schemeClr val="tx1"/>
                </a:solidFill>
                <a:latin typeface="Times New Roman" charset="0"/>
                <a:ea typeface="Times New Roman" charset="0"/>
                <a:cs typeface="Times New Roman" charset="0"/>
              </a:rPr>
              <a:t>under circumstances that indicate the possibility of</a:t>
            </a:r>
          </a:p>
          <a:p>
            <a:r>
              <a:rPr lang="en-US" sz="1200" b="0" i="0" u="none" strike="noStrike" kern="1200" baseline="0" dirty="0">
                <a:solidFill>
                  <a:schemeClr val="tx1"/>
                </a:solidFill>
                <a:latin typeface="Times New Roman" charset="0"/>
                <a:ea typeface="Times New Roman" charset="0"/>
                <a:cs typeface="Times New Roman" charset="0"/>
              </a:rPr>
              <a:t>death or injury, or damage to property in excess of</a:t>
            </a:r>
          </a:p>
          <a:p>
            <a:r>
              <a:rPr lang="en-US" sz="1200" b="0" i="0" u="none" strike="noStrike" kern="1200" baseline="0" dirty="0">
                <a:solidFill>
                  <a:schemeClr val="tx1"/>
                </a:solidFill>
                <a:latin typeface="Times New Roman" charset="0"/>
                <a:ea typeface="Times New Roman" charset="0"/>
                <a:cs typeface="Times New Roman" charset="0"/>
              </a:rPr>
              <a:t>five hundred dollars ($500), the watercraft operator</a:t>
            </a:r>
          </a:p>
          <a:p>
            <a:r>
              <a:rPr lang="en-US" sz="1200" b="0" i="0" u="none" strike="noStrike" kern="1200" baseline="0" dirty="0">
                <a:solidFill>
                  <a:schemeClr val="tx1"/>
                </a:solidFill>
                <a:latin typeface="Times New Roman" charset="0"/>
                <a:ea typeface="Times New Roman" charset="0"/>
                <a:cs typeface="Times New Roman" charset="0"/>
              </a:rPr>
              <a:t>shall immediately provide notice of the accident to</a:t>
            </a:r>
          </a:p>
          <a:p>
            <a:r>
              <a:rPr lang="en-US" sz="1200" b="0" i="0" u="none" strike="noStrike" kern="1200" baseline="0" dirty="0">
                <a:solidFill>
                  <a:schemeClr val="tx1"/>
                </a:solidFill>
                <a:latin typeface="Times New Roman" charset="0"/>
                <a:ea typeface="Times New Roman" charset="0"/>
                <a:cs typeface="Times New Roman" charset="0"/>
              </a:rPr>
              <a:t>any Wyoming law enforcement agency or peace</a:t>
            </a:r>
          </a:p>
          <a:p>
            <a:r>
              <a:rPr lang="en-US" sz="1200" b="0" i="0" u="none" strike="noStrike" kern="1200" baseline="0" dirty="0">
                <a:solidFill>
                  <a:schemeClr val="tx1"/>
                </a:solidFill>
                <a:latin typeface="Times New Roman" charset="0"/>
                <a:ea typeface="Times New Roman" charset="0"/>
                <a:cs typeface="Times New Roman" charset="0"/>
              </a:rPr>
              <a:t>officer of this state. For purposes of this section,</a:t>
            </a:r>
          </a:p>
          <a:p>
            <a:r>
              <a:rPr lang="en-US" sz="1200" b="0" i="0" u="none" strike="noStrike" kern="1200" baseline="0" dirty="0">
                <a:solidFill>
                  <a:schemeClr val="tx1"/>
                </a:solidFill>
                <a:latin typeface="Times New Roman" charset="0"/>
                <a:ea typeface="Times New Roman" charset="0"/>
                <a:cs typeface="Times New Roman" charset="0"/>
              </a:rPr>
              <a:t>accidents include capsizing, flooding, fire,</a:t>
            </a:r>
          </a:p>
          <a:p>
            <a:r>
              <a:rPr lang="en-US" sz="1200" b="0" i="0" u="none" strike="noStrike" kern="1200" baseline="0" dirty="0">
                <a:solidFill>
                  <a:schemeClr val="tx1"/>
                </a:solidFill>
                <a:latin typeface="Times New Roman" charset="0"/>
                <a:ea typeface="Times New Roman" charset="0"/>
                <a:cs typeface="Times New Roman" charset="0"/>
              </a:rPr>
              <a:t>explosion, disappearance of the watercraft other</a:t>
            </a:r>
          </a:p>
          <a:p>
            <a:r>
              <a:rPr lang="en-US" sz="1200" b="0" i="0" u="none" strike="noStrike" kern="1200" baseline="0" dirty="0">
                <a:solidFill>
                  <a:schemeClr val="tx1"/>
                </a:solidFill>
                <a:latin typeface="Times New Roman" charset="0"/>
                <a:ea typeface="Times New Roman" charset="0"/>
                <a:cs typeface="Times New Roman" charset="0"/>
              </a:rPr>
              <a:t>than by theft and all collision accidents involving</a:t>
            </a:r>
          </a:p>
          <a:p>
            <a:r>
              <a:rPr lang="en-US" sz="1200" b="0" i="0" u="none" strike="noStrike" kern="1200" baseline="0" dirty="0">
                <a:solidFill>
                  <a:schemeClr val="tx1"/>
                </a:solidFill>
                <a:latin typeface="Times New Roman" charset="0"/>
                <a:ea typeface="Times New Roman" charset="0"/>
                <a:cs typeface="Times New Roman" charset="0"/>
              </a:rPr>
              <a:t>other watercraft or fixed or floating objects.</a:t>
            </a:r>
          </a:p>
          <a:p>
            <a:r>
              <a:rPr lang="en-US" sz="1200" b="0" i="0" u="none" strike="noStrike" kern="1200" baseline="0" dirty="0">
                <a:solidFill>
                  <a:schemeClr val="tx1"/>
                </a:solidFill>
                <a:latin typeface="Times New Roman" charset="0"/>
                <a:ea typeface="Times New Roman" charset="0"/>
                <a:cs typeface="Times New Roman" charset="0"/>
              </a:rPr>
              <a:t>The operator of any watercraft involved in a</a:t>
            </a:r>
          </a:p>
          <a:p>
            <a:r>
              <a:rPr lang="en-US" sz="1200" b="0" i="0" u="none" strike="noStrike" kern="1200" baseline="0" dirty="0">
                <a:solidFill>
                  <a:schemeClr val="tx1"/>
                </a:solidFill>
                <a:latin typeface="Times New Roman" charset="0"/>
                <a:ea typeface="Times New Roman" charset="0"/>
                <a:cs typeface="Times New Roman" charset="0"/>
              </a:rPr>
              <a:t>reportable watercraft accident as defined shall</a:t>
            </a:r>
          </a:p>
          <a:p>
            <a:r>
              <a:rPr lang="en-US" sz="1200" b="0" i="0" u="none" strike="noStrike" kern="1200" baseline="0" dirty="0">
                <a:solidFill>
                  <a:schemeClr val="tx1"/>
                </a:solidFill>
                <a:latin typeface="Times New Roman" charset="0"/>
                <a:ea typeface="Times New Roman" charset="0"/>
                <a:cs typeface="Times New Roman" charset="0"/>
              </a:rPr>
              <a:t>immediately provide notice of the accident to any</a:t>
            </a:r>
          </a:p>
          <a:p>
            <a:r>
              <a:rPr lang="en-US" sz="1200" b="0" i="0" u="none" strike="noStrike" kern="1200" baseline="0" dirty="0">
                <a:solidFill>
                  <a:schemeClr val="tx1"/>
                </a:solidFill>
                <a:latin typeface="Times New Roman" charset="0"/>
                <a:ea typeface="Times New Roman" charset="0"/>
                <a:cs typeface="Times New Roman" charset="0"/>
              </a:rPr>
              <a:t>Wyoming law enforcement agency or peace officer.</a:t>
            </a:r>
          </a:p>
          <a:p>
            <a:r>
              <a:rPr lang="en-US" sz="1200" b="0" i="0" u="none" strike="noStrike" kern="1200" baseline="0" dirty="0">
                <a:solidFill>
                  <a:schemeClr val="tx1"/>
                </a:solidFill>
                <a:latin typeface="Times New Roman" charset="0"/>
                <a:ea typeface="Times New Roman" charset="0"/>
                <a:cs typeface="Times New Roman" charset="0"/>
              </a:rPr>
              <a:t>If a watercraft operator is not able to provide notice,</a:t>
            </a:r>
          </a:p>
          <a:p>
            <a:r>
              <a:rPr lang="en-US" sz="1200" b="0" i="0" u="none" strike="noStrike" kern="1200" baseline="0" dirty="0">
                <a:solidFill>
                  <a:schemeClr val="tx1"/>
                </a:solidFill>
                <a:latin typeface="Times New Roman" charset="0"/>
                <a:ea typeface="Times New Roman" charset="0"/>
                <a:cs typeface="Times New Roman" charset="0"/>
              </a:rPr>
              <a:t>another adult person on the watercraft at the time of</a:t>
            </a:r>
          </a:p>
          <a:p>
            <a:r>
              <a:rPr lang="en-US" sz="1200" b="0" i="0" u="none" strike="noStrike" kern="1200" baseline="0" dirty="0">
                <a:solidFill>
                  <a:schemeClr val="tx1"/>
                </a:solidFill>
                <a:latin typeface="Times New Roman" charset="0"/>
                <a:ea typeface="Times New Roman" charset="0"/>
                <a:cs typeface="Times New Roman" charset="0"/>
              </a:rPr>
              <a:t>the accident may provide the required notice.</a:t>
            </a:r>
          </a:p>
          <a:p>
            <a:r>
              <a:rPr lang="en-US" sz="1200" b="0" i="0" u="none" strike="noStrike" kern="1200" baseline="0" dirty="0">
                <a:solidFill>
                  <a:schemeClr val="tx1"/>
                </a:solidFill>
                <a:latin typeface="Times New Roman" charset="0"/>
                <a:ea typeface="Times New Roman" charset="0"/>
                <a:cs typeface="Times New Roman" charset="0"/>
              </a:rPr>
              <a:t>Notice under this subsection shall, to the extent</a:t>
            </a:r>
          </a:p>
          <a:p>
            <a:r>
              <a:rPr lang="en-US" sz="1200" b="0" i="0" u="none" strike="noStrike" kern="1200" baseline="0" dirty="0">
                <a:solidFill>
                  <a:schemeClr val="tx1"/>
                </a:solidFill>
                <a:latin typeface="Times New Roman" charset="0"/>
                <a:ea typeface="Times New Roman" charset="0"/>
                <a:cs typeface="Times New Roman" charset="0"/>
              </a:rPr>
              <a:t>reasonably known, contain the following</a:t>
            </a:r>
          </a:p>
          <a:p>
            <a:r>
              <a:rPr lang="en-US" sz="1200" b="0" i="0" u="none" strike="noStrike" kern="1200" baseline="0" dirty="0">
                <a:solidFill>
                  <a:schemeClr val="tx1"/>
                </a:solidFill>
                <a:latin typeface="Times New Roman" charset="0"/>
                <a:ea typeface="Times New Roman" charset="0"/>
                <a:cs typeface="Times New Roman" charset="0"/>
              </a:rPr>
              <a:t>information:</a:t>
            </a:r>
          </a:p>
          <a:p>
            <a:endParaRPr lang="en-US" sz="1200" b="0" i="0" u="none" strike="noStrike" kern="1200" baseline="0" dirty="0">
              <a:solidFill>
                <a:schemeClr val="tx1"/>
              </a:solidFill>
              <a:latin typeface="Times New Roman" charset="0"/>
              <a:cs typeface="Times New Roman" charset="0"/>
            </a:endParaRPr>
          </a:p>
          <a:p>
            <a:r>
              <a:rPr lang="en-US" sz="1200" b="0" i="0" u="none" strike="noStrike" kern="1200" baseline="0" dirty="0">
                <a:solidFill>
                  <a:schemeClr val="tx1"/>
                </a:solidFill>
                <a:latin typeface="Times New Roman" charset="0"/>
                <a:ea typeface="Times New Roman" charset="0"/>
                <a:cs typeface="Times New Roman" charset="0"/>
              </a:rPr>
              <a:t>(i) For each watercraft involved in the accident,</a:t>
            </a:r>
          </a:p>
          <a:p>
            <a:r>
              <a:rPr lang="en-US" sz="1200" b="0" i="0" u="none" strike="noStrike" kern="1200" baseline="0" dirty="0">
                <a:solidFill>
                  <a:schemeClr val="tx1"/>
                </a:solidFill>
                <a:latin typeface="Times New Roman" charset="0"/>
                <a:ea typeface="Times New Roman" charset="0"/>
                <a:cs typeface="Times New Roman" charset="0"/>
              </a:rPr>
              <a:t>the identifying number assigned by the certificate of</a:t>
            </a:r>
          </a:p>
          <a:p>
            <a:r>
              <a:rPr lang="en-US" sz="1200" b="0" i="0" u="none" strike="noStrike" kern="1200" baseline="0" dirty="0">
                <a:solidFill>
                  <a:schemeClr val="tx1"/>
                </a:solidFill>
                <a:latin typeface="Times New Roman" charset="0"/>
                <a:ea typeface="Times New Roman" charset="0"/>
                <a:cs typeface="Times New Roman" charset="0"/>
              </a:rPr>
              <a:t>number issued to the watercraft;</a:t>
            </a:r>
          </a:p>
          <a:p>
            <a:r>
              <a:rPr lang="en-US" sz="1200" b="0" i="0" u="none" strike="noStrike" kern="1200" baseline="0" dirty="0">
                <a:solidFill>
                  <a:schemeClr val="tx1"/>
                </a:solidFill>
                <a:latin typeface="Times New Roman" charset="0"/>
                <a:ea typeface="Times New Roman" charset="0"/>
                <a:cs typeface="Times New Roman" charset="0"/>
              </a:rPr>
              <a:t>(ii) The location, time and date of the accident;</a:t>
            </a:r>
          </a:p>
          <a:p>
            <a:r>
              <a:rPr lang="en-US" sz="1200" b="0" i="0" u="none" strike="noStrike" kern="1200" baseline="0" dirty="0">
                <a:solidFill>
                  <a:schemeClr val="tx1"/>
                </a:solidFill>
                <a:latin typeface="Times New Roman" charset="0"/>
                <a:ea typeface="Times New Roman" charset="0"/>
                <a:cs typeface="Times New Roman" charset="0"/>
              </a:rPr>
              <a:t>(iii) The name, address and age of the operator</a:t>
            </a:r>
          </a:p>
          <a:p>
            <a:r>
              <a:rPr lang="en-US" sz="1200" b="0" i="0" u="none" strike="noStrike" kern="1200" baseline="0" dirty="0">
                <a:solidFill>
                  <a:schemeClr val="tx1"/>
                </a:solidFill>
                <a:latin typeface="Times New Roman" charset="0"/>
                <a:ea typeface="Times New Roman" charset="0"/>
                <a:cs typeface="Times New Roman" charset="0"/>
              </a:rPr>
              <a:t>of each watercraft involved in the accident;</a:t>
            </a:r>
          </a:p>
          <a:p>
            <a:r>
              <a:rPr lang="en-US" sz="1200" b="0" i="0" u="none" strike="noStrike" kern="1200" baseline="0" dirty="0">
                <a:solidFill>
                  <a:schemeClr val="tx1"/>
                </a:solidFill>
                <a:latin typeface="Times New Roman" charset="0"/>
                <a:ea typeface="Times New Roman" charset="0"/>
                <a:cs typeface="Times New Roman" charset="0"/>
              </a:rPr>
              <a:t>(iv) If not operating the watercraft at the time of</a:t>
            </a:r>
          </a:p>
          <a:p>
            <a:r>
              <a:rPr lang="en-US" sz="1200" b="0" i="0" u="none" strike="noStrike" kern="1200" baseline="0" dirty="0">
                <a:solidFill>
                  <a:schemeClr val="tx1"/>
                </a:solidFill>
                <a:latin typeface="Times New Roman" charset="0"/>
                <a:ea typeface="Times New Roman" charset="0"/>
                <a:cs typeface="Times New Roman" charset="0"/>
              </a:rPr>
              <a:t>the accident, the name and address of the</a:t>
            </a:r>
          </a:p>
          <a:p>
            <a:r>
              <a:rPr lang="en-US" sz="1200" b="0" i="0" u="none" strike="noStrike" kern="1200" baseline="0" dirty="0">
                <a:solidFill>
                  <a:schemeClr val="tx1"/>
                </a:solidFill>
                <a:latin typeface="Times New Roman" charset="0"/>
                <a:ea typeface="Times New Roman" charset="0"/>
                <a:cs typeface="Times New Roman" charset="0"/>
              </a:rPr>
              <a:t>watercraft owner;</a:t>
            </a:r>
          </a:p>
          <a:p>
            <a:r>
              <a:rPr lang="en-US" sz="1200" b="0" i="0" u="none" strike="noStrike" kern="1200" baseline="0" dirty="0">
                <a:solidFill>
                  <a:schemeClr val="tx1"/>
                </a:solidFill>
                <a:latin typeface="Times New Roman" charset="0"/>
                <a:ea typeface="Times New Roman" charset="0"/>
                <a:cs typeface="Times New Roman" charset="0"/>
              </a:rPr>
              <a:t>(v) The name and address of any person injured,</a:t>
            </a:r>
          </a:p>
          <a:p>
            <a:r>
              <a:rPr lang="en-US" sz="1200" b="0" i="0" u="none" strike="noStrike" kern="1200" baseline="0" dirty="0">
                <a:solidFill>
                  <a:schemeClr val="tx1"/>
                </a:solidFill>
                <a:latin typeface="Times New Roman" charset="0"/>
                <a:ea typeface="Times New Roman" charset="0"/>
                <a:cs typeface="Times New Roman" charset="0"/>
              </a:rPr>
              <a:t>killed or missing as a result of the accident;</a:t>
            </a:r>
          </a:p>
          <a:p>
            <a:r>
              <a:rPr lang="en-US" sz="1200" b="0" i="0" u="none" strike="noStrike" kern="1200" baseline="0" dirty="0">
                <a:solidFill>
                  <a:schemeClr val="tx1"/>
                </a:solidFill>
                <a:latin typeface="Times New Roman" charset="0"/>
                <a:ea typeface="Times New Roman" charset="0"/>
                <a:cs typeface="Times New Roman" charset="0"/>
              </a:rPr>
              <a:t>(vi) The nature and extent of each injury resulting</a:t>
            </a:r>
          </a:p>
          <a:p>
            <a:r>
              <a:rPr lang="en-US" sz="1200" b="0" i="0" u="none" strike="noStrike" kern="1200" baseline="0" dirty="0">
                <a:solidFill>
                  <a:schemeClr val="tx1"/>
                </a:solidFill>
                <a:latin typeface="Times New Roman" charset="0"/>
                <a:ea typeface="Times New Roman" charset="0"/>
                <a:cs typeface="Times New Roman" charset="0"/>
              </a:rPr>
              <a:t>from the accident;</a:t>
            </a:r>
          </a:p>
          <a:p>
            <a:r>
              <a:rPr lang="en-US" sz="1200" b="0" i="0" u="none" strike="noStrike" kern="1200" baseline="0" dirty="0">
                <a:solidFill>
                  <a:schemeClr val="tx1"/>
                </a:solidFill>
                <a:latin typeface="Times New Roman" charset="0"/>
                <a:ea typeface="Times New Roman" charset="0"/>
                <a:cs typeface="Times New Roman" charset="0"/>
              </a:rPr>
              <a:t>(vii) A description of any property damage</a:t>
            </a:r>
          </a:p>
          <a:p>
            <a:r>
              <a:rPr lang="en-US" sz="1200" b="0" i="0" u="none" strike="noStrike" kern="1200" baseline="0" dirty="0">
                <a:solidFill>
                  <a:schemeClr val="tx1"/>
                </a:solidFill>
                <a:latin typeface="Times New Roman" charset="0"/>
                <a:ea typeface="Times New Roman" charset="0"/>
                <a:cs typeface="Times New Roman" charset="0"/>
              </a:rPr>
              <a:t>resulting from the accident; and,</a:t>
            </a:r>
          </a:p>
          <a:p>
            <a:r>
              <a:rPr lang="en-US" sz="1200" b="0" i="0" u="none" strike="noStrike" kern="1200" baseline="0" dirty="0">
                <a:solidFill>
                  <a:schemeClr val="tx1"/>
                </a:solidFill>
                <a:latin typeface="Times New Roman" charset="0"/>
                <a:ea typeface="Times New Roman" charset="0"/>
                <a:cs typeface="Times New Roman" charset="0"/>
              </a:rPr>
              <a:t>(viii) The name and address of any passengers</a:t>
            </a:r>
          </a:p>
          <a:p>
            <a:r>
              <a:rPr lang="en-US" sz="1200" b="0" i="0" u="none" strike="noStrike" kern="1200" baseline="0" dirty="0">
                <a:solidFill>
                  <a:schemeClr val="tx1"/>
                </a:solidFill>
                <a:latin typeface="Times New Roman" charset="0"/>
                <a:ea typeface="Times New Roman" charset="0"/>
                <a:cs typeface="Times New Roman" charset="0"/>
              </a:rPr>
              <a:t>on the watercraft at the time of the accident.</a:t>
            </a:r>
          </a:p>
          <a:p>
            <a:r>
              <a:rPr lang="en-US" sz="1200" b="0" i="0" u="none" strike="noStrike" kern="1200" baseline="0" dirty="0">
                <a:solidFill>
                  <a:schemeClr val="tx1"/>
                </a:solidFill>
                <a:latin typeface="Times New Roman" charset="0"/>
                <a:ea typeface="Times New Roman" charset="0"/>
                <a:cs typeface="Times New Roman" charset="0"/>
              </a:rPr>
              <a:t>In addition, the watercraft operator shall within ten</a:t>
            </a:r>
          </a:p>
          <a:p>
            <a:r>
              <a:rPr lang="en-US" sz="1200" b="0" i="0" u="none" strike="noStrike" kern="1200" baseline="0" dirty="0">
                <a:solidFill>
                  <a:schemeClr val="tx1"/>
                </a:solidFill>
                <a:latin typeface="Times New Roman" charset="0"/>
                <a:ea typeface="Times New Roman" charset="0"/>
                <a:cs typeface="Times New Roman" charset="0"/>
              </a:rPr>
              <a:t>(10) days after the date of the accident, file with the</a:t>
            </a:r>
          </a:p>
          <a:p>
            <a:r>
              <a:rPr lang="en-US" sz="1200" b="0" i="0" u="none" strike="noStrike" kern="1200" baseline="0" dirty="0">
                <a:solidFill>
                  <a:schemeClr val="tx1"/>
                </a:solidFill>
                <a:latin typeface="Times New Roman" charset="0"/>
                <a:ea typeface="Times New Roman" charset="0"/>
                <a:cs typeface="Times New Roman" charset="0"/>
              </a:rPr>
              <a:t>Department a full description of the collision,</a:t>
            </a:r>
          </a:p>
          <a:p>
            <a:r>
              <a:rPr lang="en-US" sz="1200" b="0" i="0" u="none" strike="noStrike" kern="1200" baseline="0" dirty="0">
                <a:solidFill>
                  <a:schemeClr val="tx1"/>
                </a:solidFill>
                <a:latin typeface="Times New Roman" charset="0"/>
                <a:ea typeface="Times New Roman" charset="0"/>
                <a:cs typeface="Times New Roman" charset="0"/>
              </a:rPr>
              <a:t>accident or other casualty. The report required shall</a:t>
            </a:r>
          </a:p>
          <a:p>
            <a:r>
              <a:rPr lang="en-US" sz="1200" b="0" i="0" u="none" strike="noStrike" kern="1200" baseline="0" dirty="0">
                <a:solidFill>
                  <a:schemeClr val="tx1"/>
                </a:solidFill>
                <a:latin typeface="Times New Roman" charset="0"/>
                <a:ea typeface="Times New Roman" charset="0"/>
                <a:cs typeface="Times New Roman" charset="0"/>
              </a:rPr>
              <a:t>be submitted on a boating accident report form</a:t>
            </a:r>
          </a:p>
          <a:p>
            <a:r>
              <a:rPr lang="en-US" sz="1200" b="0" i="0" u="none" strike="noStrike" kern="1200" baseline="0" dirty="0">
                <a:solidFill>
                  <a:schemeClr val="tx1"/>
                </a:solidFill>
                <a:latin typeface="Times New Roman" charset="0"/>
                <a:ea typeface="Times New Roman" charset="0"/>
                <a:cs typeface="Times New Roman" charset="0"/>
              </a:rPr>
              <a:t>approved by the Department and obtained from the</a:t>
            </a:r>
          </a:p>
          <a:p>
            <a:r>
              <a:rPr lang="en-US" sz="1200" b="0" i="0" u="none" strike="noStrike" kern="1200" baseline="0" dirty="0">
                <a:solidFill>
                  <a:schemeClr val="tx1"/>
                </a:solidFill>
                <a:latin typeface="Times New Roman" charset="0"/>
                <a:ea typeface="Times New Roman" charset="0"/>
                <a:cs typeface="Times New Roman" charset="0"/>
              </a:rPr>
              <a:t>investigating law enforcement agency or peace</a:t>
            </a:r>
          </a:p>
          <a:p>
            <a:r>
              <a:rPr lang="en-US" sz="1200" b="0" i="0" u="none" strike="noStrike" kern="1200" baseline="0" dirty="0">
                <a:solidFill>
                  <a:schemeClr val="tx1"/>
                </a:solidFill>
                <a:latin typeface="Times New Roman" charset="0"/>
                <a:ea typeface="Times New Roman" charset="0"/>
                <a:cs typeface="Times New Roman" charset="0"/>
              </a:rPr>
              <a:t>officer. The Department shall provide forms</a:t>
            </a:r>
          </a:p>
          <a:p>
            <a:r>
              <a:rPr lang="en-US" sz="1200" b="0" i="0" u="none" strike="noStrike" kern="1200" baseline="0" dirty="0">
                <a:solidFill>
                  <a:schemeClr val="tx1"/>
                </a:solidFill>
                <a:latin typeface="Times New Roman" charset="0"/>
                <a:ea typeface="Times New Roman" charset="0"/>
                <a:cs typeface="Times New Roman" charset="0"/>
              </a:rPr>
              <a:t>required to the appropriate law enforcement</a:t>
            </a:r>
          </a:p>
          <a:p>
            <a:r>
              <a:rPr lang="en-US" sz="1200" b="0" i="0" u="none" strike="noStrike" kern="1200" baseline="0" dirty="0">
                <a:solidFill>
                  <a:schemeClr val="tx1"/>
                </a:solidFill>
                <a:latin typeface="Times New Roman" charset="0"/>
                <a:ea typeface="Times New Roman" charset="0"/>
                <a:cs typeface="Times New Roman" charset="0"/>
              </a:rPr>
              <a:t>agencies and peace officers. The report shall not</a:t>
            </a:r>
          </a:p>
          <a:p>
            <a:r>
              <a:rPr lang="en-US" sz="1200" b="0" i="0" u="none" strike="noStrike" kern="1200" baseline="0" dirty="0">
                <a:solidFill>
                  <a:schemeClr val="tx1"/>
                </a:solidFill>
                <a:latin typeface="Times New Roman" charset="0"/>
                <a:ea typeface="Times New Roman" charset="0"/>
                <a:cs typeface="Times New Roman" charset="0"/>
              </a:rPr>
              <a:t>be referred to in any way and shall not</a:t>
            </a:r>
            <a:endParaRPr lang="en-US" dirty="0"/>
          </a:p>
        </p:txBody>
      </p:sp>
      <p:sp>
        <p:nvSpPr>
          <p:cNvPr id="307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D5ADAE7D-8C01-40D6-83CB-420B48A2AF1C}" type="slidenum">
              <a:rPr lang="en-US" altLang="en-US" sz="1300">
                <a:solidFill>
                  <a:schemeClr val="tx1"/>
                </a:solidFill>
                <a:latin typeface="Comic Sans MS" panose="030F0702030302020204" pitchFamily="66" charset="0"/>
              </a:rPr>
              <a:pPr/>
              <a:t>37</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29620601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r>
              <a:rPr lang="en-US" b="1" dirty="0"/>
              <a:t>Reporting a Boating Accident</a:t>
            </a:r>
          </a:p>
          <a:p>
            <a:r>
              <a:rPr lang="en-US" dirty="0"/>
              <a:t>When involved in a boating accident, </a:t>
            </a:r>
            <a:r>
              <a:rPr lang="en-US" b="1" dirty="0"/>
              <a:t>the operator</a:t>
            </a:r>
            <a:r>
              <a:rPr lang="en-US" dirty="0"/>
              <a:t> is required to:</a:t>
            </a:r>
          </a:p>
          <a:p>
            <a:r>
              <a:rPr lang="en-US" dirty="0"/>
              <a:t>Render to other persons affected such assistance, as may be practicable and necessary in order to save them from or minimize any danger.</a:t>
            </a:r>
          </a:p>
          <a:p>
            <a:r>
              <a:rPr lang="en-US" dirty="0"/>
              <a:t>Give his name, address, and identification of his vessel in writing to any person injured and to the owner of any property damaged in the collision, accident, or other casualty.</a:t>
            </a:r>
          </a:p>
          <a:p>
            <a:r>
              <a:rPr lang="en-US" dirty="0"/>
              <a:t>The accident must be reported to the department on or before the expiration of 30 days after the incident. The report should include a full description of the collision, accident, or casualty in accordance with regulations established by the department.</a:t>
            </a:r>
          </a:p>
          <a:p>
            <a:r>
              <a:rPr lang="en-US" dirty="0"/>
              <a:t>It is the responsibility of each boat operator who is involved in an accident to contact TPWD or your nearest law enforcement agency if the accident:</a:t>
            </a:r>
          </a:p>
          <a:p>
            <a:r>
              <a:rPr lang="en-US" dirty="0"/>
              <a:t>Results in death; (within 48 hours) or</a:t>
            </a:r>
          </a:p>
          <a:p>
            <a:r>
              <a:rPr lang="en-US" dirty="0"/>
              <a:t>Injuries to a person requiring medical treatment beyond first aid; or</a:t>
            </a:r>
          </a:p>
          <a:p>
            <a:r>
              <a:rPr lang="en-US" dirty="0"/>
              <a:t>Causes damage to vessel(s) or property in excess of $2000.00</a:t>
            </a:r>
          </a:p>
          <a:p>
            <a:r>
              <a:rPr lang="en-US" dirty="0"/>
              <a:t>To report an accident contact your local game warden, local law enforcement agency, or call Wyoming Game and Fish Department</a:t>
            </a:r>
            <a:r>
              <a:rPr lang="en-US" baseline="0" dirty="0"/>
              <a:t> at </a:t>
            </a:r>
            <a:r>
              <a:rPr lang="en-US" dirty="0"/>
              <a:t>(307) 777-4330.</a:t>
            </a:r>
          </a:p>
        </p:txBody>
      </p:sp>
      <p:sp>
        <p:nvSpPr>
          <p:cNvPr id="317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EBD22F60-2EF8-4CAD-B4F1-C92515D58A29}" type="slidenum">
              <a:rPr lang="en-US" altLang="en-US" sz="1300">
                <a:solidFill>
                  <a:schemeClr val="tx1"/>
                </a:solidFill>
                <a:latin typeface="Comic Sans MS" panose="030F0702030302020204" pitchFamily="66" charset="0"/>
              </a:rPr>
              <a:pPr/>
              <a:t>38</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1590602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39</a:t>
            </a:fld>
            <a:endParaRPr lang="en-US" altLang="x-none"/>
          </a:p>
        </p:txBody>
      </p:sp>
    </p:spTree>
    <p:extLst>
      <p:ext uri="{BB962C8B-B14F-4D97-AF65-F5344CB8AC3E}">
        <p14:creationId xmlns:p14="http://schemas.microsoft.com/office/powerpoint/2010/main" val="165777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r>
              <a:rPr lang="en-US" b="1" dirty="0"/>
              <a:t>A Basic</a:t>
            </a:r>
            <a:r>
              <a:rPr lang="en-US" b="1" baseline="0" dirty="0"/>
              <a:t> PPT supplement has been developed for each state</a:t>
            </a:r>
          </a:p>
          <a:p>
            <a:endParaRPr lang="en-US" b="1" baseline="0" dirty="0"/>
          </a:p>
          <a:p>
            <a:r>
              <a:rPr lang="en-US" b="1" baseline="0" dirty="0"/>
              <a:t>And a set of questions with answer key for each state</a:t>
            </a:r>
          </a:p>
          <a:p>
            <a:endParaRPr lang="en-US" b="1" baseline="0" dirty="0"/>
          </a:p>
          <a:p>
            <a:endParaRPr lang="en-US" b="1" dirty="0"/>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4</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37772641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a:t>
            </a:r>
            <a:r>
              <a:rPr lang="en-US" baseline="0" dirty="0"/>
              <a:t> a minimum of ten questions for each state, more if the state boating education </a:t>
            </a:r>
            <a:r>
              <a:rPr lang="en-US" baseline="0" dirty="0" err="1"/>
              <a:t>co-ordinator</a:t>
            </a:r>
            <a:r>
              <a:rPr lang="en-US" baseline="0" dirty="0"/>
              <a:t> has so specified.</a:t>
            </a:r>
          </a:p>
          <a:p>
            <a:endParaRPr lang="en-US" baseline="0" dirty="0"/>
          </a:p>
          <a:p>
            <a:r>
              <a:rPr lang="en-US" baseline="0" dirty="0"/>
              <a:t>Here are three examples.</a:t>
            </a:r>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41</a:t>
            </a:fld>
            <a:endParaRPr lang="en-US" altLang="x-none"/>
          </a:p>
        </p:txBody>
      </p:sp>
    </p:spTree>
    <p:extLst>
      <p:ext uri="{BB962C8B-B14F-4D97-AF65-F5344CB8AC3E}">
        <p14:creationId xmlns:p14="http://schemas.microsoft.com/office/powerpoint/2010/main" val="16404181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There are</a:t>
            </a:r>
            <a:r>
              <a:rPr lang="en-US" baseline="0" dirty="0"/>
              <a:t> a minimum of ten questions for each state, more if the state boating education </a:t>
            </a:r>
            <a:r>
              <a:rPr lang="en-US" baseline="0" dirty="0" err="1"/>
              <a:t>co-ordinator</a:t>
            </a:r>
            <a:r>
              <a:rPr lang="en-US" baseline="0" dirty="0"/>
              <a:t> has so specified.</a:t>
            </a:r>
            <a:endParaRPr lang="en-US" dirty="0"/>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Here are three examples.</a:t>
            </a:r>
            <a:endParaRPr lang="en-US" dirty="0"/>
          </a:p>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42</a:t>
            </a:fld>
            <a:endParaRPr lang="en-US" altLang="x-none"/>
          </a:p>
        </p:txBody>
      </p:sp>
    </p:spTree>
    <p:extLst>
      <p:ext uri="{BB962C8B-B14F-4D97-AF65-F5344CB8AC3E}">
        <p14:creationId xmlns:p14="http://schemas.microsoft.com/office/powerpoint/2010/main" val="24156628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There are</a:t>
            </a:r>
            <a:r>
              <a:rPr lang="en-US" baseline="0" dirty="0"/>
              <a:t> a minimum of ten questions for each state, more if the state boating education </a:t>
            </a:r>
            <a:r>
              <a:rPr lang="en-US" baseline="0" dirty="0" err="1"/>
              <a:t>co-ordinator</a:t>
            </a:r>
            <a:r>
              <a:rPr lang="en-US" baseline="0" dirty="0"/>
              <a:t> has so specified.</a:t>
            </a:r>
            <a:endParaRPr lang="en-US" dirty="0"/>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Here are three examples.</a:t>
            </a:r>
            <a:endParaRPr lang="en-US" dirty="0"/>
          </a:p>
          <a:p>
            <a:endParaRPr lang="en-US" dirty="0"/>
          </a:p>
        </p:txBody>
      </p:sp>
      <p:sp>
        <p:nvSpPr>
          <p:cNvPr id="4" name="Slide Number Placeholder 3"/>
          <p:cNvSpPr>
            <a:spLocks noGrp="1"/>
          </p:cNvSpPr>
          <p:nvPr>
            <p:ph type="sldNum" sz="quarter" idx="10"/>
          </p:nvPr>
        </p:nvSpPr>
        <p:spPr/>
        <p:txBody>
          <a:bodyPr/>
          <a:lstStyle/>
          <a:p>
            <a:fld id="{CB895E6D-782B-2C44-B6B7-9A23B8F0A431}" type="slidenum">
              <a:rPr lang="en-US" altLang="x-none" smtClean="0"/>
              <a:pPr/>
              <a:t>43</a:t>
            </a:fld>
            <a:endParaRPr lang="en-US" altLang="x-none"/>
          </a:p>
        </p:txBody>
      </p:sp>
    </p:spTree>
    <p:extLst>
      <p:ext uri="{BB962C8B-B14F-4D97-AF65-F5344CB8AC3E}">
        <p14:creationId xmlns:p14="http://schemas.microsoft.com/office/powerpoint/2010/main" val="3909880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lvl="0"/>
            <a:r>
              <a:rPr lang="en-US" sz="1200" b="1" i="1" kern="1200" dirty="0">
                <a:solidFill>
                  <a:schemeClr val="tx1"/>
                </a:solidFill>
                <a:effectLst/>
                <a:latin typeface="Times New Roman" charset="0"/>
                <a:ea typeface="Times New Roman" charset="0"/>
                <a:cs typeface="Times New Roman" charset="0"/>
              </a:rPr>
              <a:t>Benefits</a:t>
            </a:r>
            <a:endParaRPr lang="en-US" sz="1200" kern="1200" dirty="0">
              <a:solidFill>
                <a:schemeClr val="tx1"/>
              </a:solidFill>
              <a:effectLst/>
              <a:latin typeface="Times New Roman" charset="0"/>
              <a:ea typeface="Times New Roman" charset="0"/>
              <a:cs typeface="Times New Roman" charset="0"/>
            </a:endParaRPr>
          </a:p>
          <a:p>
            <a:pPr lvl="0"/>
            <a:r>
              <a:rPr lang="en-US" sz="1200" kern="1200" dirty="0">
                <a:solidFill>
                  <a:schemeClr val="tx1"/>
                </a:solidFill>
                <a:effectLst/>
                <a:latin typeface="Times New Roman" charset="0"/>
                <a:ea typeface="Times New Roman" charset="0"/>
                <a:cs typeface="Times New Roman" charset="0"/>
              </a:rPr>
              <a:t>As we researched data to support our PE Workshop 2017, we discovered great variations between Flotillas and even Districts on the material presented to our students. This update will provide greater continuity across all Districts and States to offer a consistent course content while still allowing for individual state requirements and local additions as needed.</a:t>
            </a:r>
          </a:p>
          <a:p>
            <a:pPr lvl="0"/>
            <a:endParaRPr lang="en-US" sz="1200" kern="1200" dirty="0">
              <a:solidFill>
                <a:schemeClr val="tx1"/>
              </a:solidFill>
              <a:effectLst/>
              <a:latin typeface="Times New Roman" charset="0"/>
              <a:ea typeface="Times New Roman" charset="0"/>
              <a:cs typeface="Times New Roman" charset="0"/>
            </a:endParaRPr>
          </a:p>
          <a:p>
            <a:pPr lvl="0"/>
            <a:r>
              <a:rPr lang="en-US" sz="1200" kern="1200" dirty="0">
                <a:solidFill>
                  <a:schemeClr val="tx1"/>
                </a:solidFill>
                <a:effectLst/>
                <a:latin typeface="Times New Roman" charset="0"/>
                <a:ea typeface="Times New Roman" charset="0"/>
                <a:cs typeface="Times New Roman" charset="0"/>
              </a:rPr>
              <a:t>Flotillas may add local considerations to their presentation allowing for a seamless integration with the NASBLA approved material. You may add to the state presentation, but you may not subtract from it. This will allow flexibility for local needs while preserving the conformance requirements of NASBLA.</a:t>
            </a:r>
          </a:p>
          <a:p>
            <a:pPr lvl="0"/>
            <a:endParaRPr lang="en-US" sz="1200" kern="1200" dirty="0">
              <a:solidFill>
                <a:schemeClr val="tx1"/>
              </a:solidFill>
              <a:effectLst/>
              <a:latin typeface="Times New Roman" charset="0"/>
              <a:ea typeface="Times New Roman" charset="0"/>
              <a:cs typeface="Times New Roman" charset="0"/>
            </a:endParaRPr>
          </a:p>
          <a:p>
            <a:r>
              <a:rPr lang="en-US" sz="1200" kern="1200" dirty="0">
                <a:solidFill>
                  <a:schemeClr val="tx1"/>
                </a:solidFill>
                <a:effectLst/>
                <a:latin typeface="Times New Roman" charset="0"/>
                <a:ea typeface="Times New Roman" charset="0"/>
                <a:cs typeface="Times New Roman" charset="0"/>
              </a:rPr>
              <a:t>By bringing our Certificate courses (ABS &amp; BSS) into conformance with consistent content tailored specifically to meet the requirements and receive approvals of each state, fewer resources will</a:t>
            </a:r>
            <a:r>
              <a:rPr lang="en-US" sz="1200" kern="1200" baseline="0" dirty="0">
                <a:solidFill>
                  <a:schemeClr val="tx1"/>
                </a:solidFill>
                <a:effectLst/>
                <a:latin typeface="Times New Roman" charset="0"/>
                <a:ea typeface="Times New Roman" charset="0"/>
                <a:cs typeface="Times New Roman" charset="0"/>
              </a:rPr>
              <a:t> be required for interim updates and </a:t>
            </a:r>
            <a:r>
              <a:rPr lang="en-US" sz="1200" kern="1200" dirty="0">
                <a:solidFill>
                  <a:schemeClr val="tx1"/>
                </a:solidFill>
                <a:effectLst/>
                <a:latin typeface="Times New Roman" charset="0"/>
                <a:ea typeface="Times New Roman" charset="0"/>
                <a:cs typeface="Times New Roman" charset="0"/>
              </a:rPr>
              <a:t>to attain recertification when required in future years.   </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5</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1281544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pPr lvl="0"/>
            <a:r>
              <a:rPr lang="en-US" sz="1200" b="1" i="1" kern="1200" dirty="0">
                <a:solidFill>
                  <a:schemeClr val="tx1"/>
                </a:solidFill>
                <a:effectLst/>
                <a:latin typeface="Times New Roman" charset="0"/>
                <a:ea typeface="Times New Roman" charset="0"/>
                <a:cs typeface="Times New Roman" charset="0"/>
              </a:rPr>
              <a:t>History</a:t>
            </a:r>
            <a:endParaRPr lang="en-US" sz="1200" kern="1200" dirty="0">
              <a:solidFill>
                <a:schemeClr val="tx1"/>
              </a:solidFill>
              <a:effectLst/>
              <a:latin typeface="Times New Roman" charset="0"/>
              <a:ea typeface="Times New Roman" charset="0"/>
              <a:cs typeface="Times New Roman" charset="0"/>
            </a:endParaRPr>
          </a:p>
          <a:p>
            <a:pPr lvl="0"/>
            <a:r>
              <a:rPr lang="en-US" sz="1200" kern="1200" dirty="0">
                <a:solidFill>
                  <a:schemeClr val="tx1"/>
                </a:solidFill>
                <a:effectLst/>
                <a:latin typeface="Times New Roman" charset="0"/>
                <a:ea typeface="Times New Roman" charset="0"/>
                <a:cs typeface="Times New Roman" charset="0"/>
              </a:rPr>
              <a:t>NASBLA has adopted a new set of standards for course conformance based on ANSI standards. It had been many years since our last update to our Certificate courses and the new standards implemented by NASBLA required us to revise our material and present it in new ways to meet these new standards. </a:t>
            </a:r>
          </a:p>
          <a:p>
            <a:pPr lvl="0"/>
            <a:endParaRPr lang="en-US" sz="1200" kern="1200" dirty="0">
              <a:solidFill>
                <a:schemeClr val="tx1"/>
              </a:solidFill>
              <a:effectLst/>
              <a:latin typeface="Times New Roman" charset="0"/>
              <a:ea typeface="Times New Roman" charset="0"/>
              <a:cs typeface="Times New Roman" charset="0"/>
            </a:endParaRPr>
          </a:p>
          <a:p>
            <a:pPr lvl="0"/>
            <a:r>
              <a:rPr lang="en-US" sz="1200" kern="1200" dirty="0">
                <a:solidFill>
                  <a:schemeClr val="tx1"/>
                </a:solidFill>
                <a:effectLst/>
                <a:latin typeface="Times New Roman" charset="0"/>
                <a:ea typeface="Times New Roman" charset="0"/>
                <a:cs typeface="Times New Roman" charset="0"/>
              </a:rPr>
              <a:t>The E-Directorate staff has worked closely with NASBLA and with the individual states to conduct this conformance approval process over the last 15 months. NASBLA conformance approvals have been obtained for the BS&amp;S and ABS course for each state and territory.  The scope of this process included updating the PowerPoint slides and test questions for each state in order to be consistent with the state’s requirements.  </a:t>
            </a:r>
          </a:p>
          <a:p>
            <a:pPr lvl="0"/>
            <a:endParaRPr lang="en-US" sz="1200" kern="1200" dirty="0">
              <a:solidFill>
                <a:schemeClr val="tx1"/>
              </a:solidFill>
              <a:effectLst/>
              <a:latin typeface="Times New Roman" charset="0"/>
              <a:ea typeface="Times New Roman" charset="0"/>
              <a:cs typeface="Times New Roman" charset="0"/>
            </a:endParaRPr>
          </a:p>
          <a:p>
            <a:pPr lvl="0"/>
            <a:r>
              <a:rPr lang="en-US" sz="1200" kern="1200" dirty="0">
                <a:solidFill>
                  <a:schemeClr val="tx1"/>
                </a:solidFill>
                <a:effectLst/>
                <a:latin typeface="Times New Roman" charset="0"/>
                <a:ea typeface="Times New Roman" charset="0"/>
                <a:cs typeface="Times New Roman" charset="0"/>
              </a:rPr>
              <a:t>Because the course material for each state, including the slides, questions and answers, has been reviewed and approved by NASBLA and each state, it is important that it be presented as approved, without modification or omission.  Indeed, this is a condition of NASBLA conformance approval.    </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6</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2117589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7</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468399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a:p>
            <a:r>
              <a:rPr lang="en-US" b="1" dirty="0"/>
              <a:t>Available</a:t>
            </a:r>
            <a:r>
              <a:rPr lang="en-US" b="1" baseline="0" dirty="0"/>
              <a:t> at</a:t>
            </a:r>
          </a:p>
          <a:p>
            <a:endParaRPr lang="en-US" b="1" baseline="0" dirty="0"/>
          </a:p>
          <a:p>
            <a:r>
              <a:rPr lang="en-US" b="1" dirty="0"/>
              <a:t>http://wow.uscgaux.info/content.php?unit=E-DEPT&amp;category=state-courses</a:t>
            </a:r>
          </a:p>
          <a:p>
            <a:endParaRPr lang="en-US" b="1" dirty="0"/>
          </a:p>
          <a:p>
            <a:r>
              <a:rPr lang="en-US" b="1" dirty="0"/>
              <a:t>Behind member Login</a:t>
            </a: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8</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546796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p>
            <a:endParaRPr lang="en-US" sz="1200" b="0" i="0" u="none" strike="noStrike" kern="1200" baseline="0" dirty="0">
              <a:solidFill>
                <a:schemeClr val="tx1"/>
              </a:solidFill>
              <a:latin typeface="Times New Roman" charset="0"/>
              <a:ea typeface="Times New Roman" charset="0"/>
              <a:cs typeface="Times New Roman" charset="0"/>
            </a:endParaRP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type="none" w="med" len="lg"/>
              </a14:hiddenLine>
            </a:ext>
          </a:extLst>
        </p:spPr>
        <p:txBody>
          <a:bodyPr/>
          <a:lstStyle>
            <a:lvl1pPr defTabSz="966788">
              <a:defRPr sz="2400" b="1">
                <a:solidFill>
                  <a:schemeClr val="tx2"/>
                </a:solidFill>
                <a:latin typeface="Arial" panose="020B0604020202020204" pitchFamily="34" charset="0"/>
              </a:defRPr>
            </a:lvl1pPr>
            <a:lvl2pPr marL="742950" indent="-285750" defTabSz="966788">
              <a:defRPr sz="2400" b="1">
                <a:solidFill>
                  <a:schemeClr val="tx2"/>
                </a:solidFill>
                <a:latin typeface="Arial" panose="020B0604020202020204" pitchFamily="34" charset="0"/>
              </a:defRPr>
            </a:lvl2pPr>
            <a:lvl3pPr marL="1143000" indent="-228600" defTabSz="966788">
              <a:defRPr sz="2400" b="1">
                <a:solidFill>
                  <a:schemeClr val="tx2"/>
                </a:solidFill>
                <a:latin typeface="Arial" panose="020B0604020202020204" pitchFamily="34" charset="0"/>
              </a:defRPr>
            </a:lvl3pPr>
            <a:lvl4pPr marL="1600200" indent="-228600" defTabSz="966788">
              <a:defRPr sz="2400" b="1">
                <a:solidFill>
                  <a:schemeClr val="tx2"/>
                </a:solidFill>
                <a:latin typeface="Arial" panose="020B0604020202020204" pitchFamily="34" charset="0"/>
              </a:defRPr>
            </a:lvl4pPr>
            <a:lvl5pPr marL="2057400" indent="-228600" defTabSz="966788">
              <a:defRPr sz="2400" b="1">
                <a:solidFill>
                  <a:schemeClr val="tx2"/>
                </a:solidFill>
                <a:latin typeface="Arial" panose="020B0604020202020204" pitchFamily="34" charset="0"/>
              </a:defRPr>
            </a:lvl5pPr>
            <a:lvl6pPr marL="2514600" indent="-228600" defTabSz="966788" eaLnBrk="0" fontAlgn="base" hangingPunct="0">
              <a:spcBef>
                <a:spcPct val="0"/>
              </a:spcBef>
              <a:spcAft>
                <a:spcPct val="0"/>
              </a:spcAft>
              <a:defRPr sz="2400" b="1">
                <a:solidFill>
                  <a:schemeClr val="tx2"/>
                </a:solidFill>
                <a:latin typeface="Arial" panose="020B0604020202020204" pitchFamily="34" charset="0"/>
              </a:defRPr>
            </a:lvl6pPr>
            <a:lvl7pPr marL="2971800" indent="-228600" defTabSz="966788" eaLnBrk="0" fontAlgn="base" hangingPunct="0">
              <a:spcBef>
                <a:spcPct val="0"/>
              </a:spcBef>
              <a:spcAft>
                <a:spcPct val="0"/>
              </a:spcAft>
              <a:defRPr sz="2400" b="1">
                <a:solidFill>
                  <a:schemeClr val="tx2"/>
                </a:solidFill>
                <a:latin typeface="Arial" panose="020B0604020202020204" pitchFamily="34" charset="0"/>
              </a:defRPr>
            </a:lvl7pPr>
            <a:lvl8pPr marL="3429000" indent="-228600" defTabSz="966788" eaLnBrk="0" fontAlgn="base" hangingPunct="0">
              <a:spcBef>
                <a:spcPct val="0"/>
              </a:spcBef>
              <a:spcAft>
                <a:spcPct val="0"/>
              </a:spcAft>
              <a:defRPr sz="2400" b="1">
                <a:solidFill>
                  <a:schemeClr val="tx2"/>
                </a:solidFill>
                <a:latin typeface="Arial" panose="020B0604020202020204" pitchFamily="34" charset="0"/>
              </a:defRPr>
            </a:lvl8pPr>
            <a:lvl9pPr marL="3886200" indent="-228600" defTabSz="966788" eaLnBrk="0" fontAlgn="base" hangingPunct="0">
              <a:spcBef>
                <a:spcPct val="0"/>
              </a:spcBef>
              <a:spcAft>
                <a:spcPct val="0"/>
              </a:spcAft>
              <a:defRPr sz="2400" b="1">
                <a:solidFill>
                  <a:schemeClr val="tx2"/>
                </a:solidFill>
                <a:latin typeface="Arial" panose="020B0604020202020204" pitchFamily="34" charset="0"/>
              </a:defRPr>
            </a:lvl9pPr>
          </a:lstStyle>
          <a:p>
            <a:fld id="{A31E7135-D250-44C9-9E0C-5CD2745875F4}" type="slidenum">
              <a:rPr lang="en-US" altLang="en-US" sz="1300">
                <a:solidFill>
                  <a:schemeClr val="tx1"/>
                </a:solidFill>
                <a:latin typeface="Comic Sans MS" panose="030F0702030302020204" pitchFamily="66" charset="0"/>
              </a:rPr>
              <a:pPr/>
              <a:t>9</a:t>
            </a:fld>
            <a:endParaRPr lang="en-US" altLang="en-US" sz="1300">
              <a:solidFill>
                <a:schemeClr val="tx1"/>
              </a:solidFill>
              <a:latin typeface="Comic Sans MS" panose="030F0702030302020204" pitchFamily="66" charset="0"/>
            </a:endParaRPr>
          </a:p>
        </p:txBody>
      </p:sp>
    </p:spTree>
    <p:extLst>
      <p:ext uri="{BB962C8B-B14F-4D97-AF65-F5344CB8AC3E}">
        <p14:creationId xmlns:p14="http://schemas.microsoft.com/office/powerpoint/2010/main" val="5861245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130425"/>
            <a:ext cx="7772400" cy="1470025"/>
          </a:xfrm>
        </p:spPr>
        <p:txBody>
          <a:bodyPr/>
          <a:lstStyle>
            <a:lvl1pPr>
              <a:defRPr/>
            </a:lvl1pPr>
          </a:lstStyle>
          <a:p>
            <a:pPr lvl="0"/>
            <a:r>
              <a:rPr lang="en-US" altLang="x-none" noProof="0" dirty="0"/>
              <a:t>Click to edit Master title style</a:t>
            </a:r>
          </a:p>
        </p:txBody>
      </p:sp>
      <p:sp>
        <p:nvSpPr>
          <p:cNvPr id="1331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x-none" noProof="0" dirty="0"/>
              <a:t>Click to edit Master subtitle style</a:t>
            </a:r>
          </a:p>
        </p:txBody>
      </p:sp>
      <p:sp>
        <p:nvSpPr>
          <p:cNvPr id="13316" name="Rectangle 4"/>
          <p:cNvSpPr>
            <a:spLocks noGrp="1" noChangeArrowheads="1"/>
          </p:cNvSpPr>
          <p:nvPr>
            <p:ph type="dt" sz="half" idx="2"/>
          </p:nvPr>
        </p:nvSpPr>
        <p:spPr>
          <a:xfrm>
            <a:off x="457200" y="6245225"/>
            <a:ext cx="2133600" cy="476250"/>
          </a:xfrm>
        </p:spPr>
        <p:txBody>
          <a:bodyPr/>
          <a:lstStyle>
            <a:lvl1pPr>
              <a:defRPr/>
            </a:lvl1pPr>
          </a:lstStyle>
          <a:p>
            <a:endParaRPr lang="en-US" altLang="x-none"/>
          </a:p>
        </p:txBody>
      </p:sp>
      <p:sp>
        <p:nvSpPr>
          <p:cNvPr id="13317" name="Rectangle 5"/>
          <p:cNvSpPr>
            <a:spLocks noGrp="1" noChangeArrowheads="1"/>
          </p:cNvSpPr>
          <p:nvPr>
            <p:ph type="ftr" sz="quarter" idx="3"/>
          </p:nvPr>
        </p:nvSpPr>
        <p:spPr>
          <a:xfrm>
            <a:off x="3124200" y="6245225"/>
            <a:ext cx="2895600" cy="476250"/>
          </a:xfrm>
        </p:spPr>
        <p:txBody>
          <a:bodyPr/>
          <a:lstStyle>
            <a:lvl1pPr>
              <a:defRPr sz="2400">
                <a:solidFill>
                  <a:schemeClr val="bg1"/>
                </a:solidFill>
                <a:latin typeface="Arial Black" panose="020B0A04020102020204" pitchFamily="34" charset="0"/>
              </a:defRPr>
            </a:lvl1pPr>
          </a:lstStyle>
          <a:p>
            <a:r>
              <a:rPr lang="en-US" altLang="x-none"/>
              <a:t>PE State Supplement Rollout  ©USCG Auxiliary Association 2018 </a:t>
            </a:r>
            <a:endParaRPr lang="en-US" altLang="x-none" dirty="0"/>
          </a:p>
        </p:txBody>
      </p:sp>
      <p:pic>
        <p:nvPicPr>
          <p:cNvPr id="13319" name="Picture 7" descr="01 aux logo 3d 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981075" cy="1028700"/>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homeland logo tipped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867400"/>
            <a:ext cx="769938" cy="787400"/>
          </a:xfrm>
          <a:prstGeom prst="rect">
            <a:avLst/>
          </a:prstGeom>
          <a:noFill/>
          <a:extLst>
            <a:ext uri="{909E8E84-426E-40DD-AFC4-6F175D3DCCD1}">
              <a14:hiddenFill xmlns:a14="http://schemas.microsoft.com/office/drawing/2010/main">
                <a:solidFill>
                  <a:srgbClr val="FFFFFF"/>
                </a:solidFill>
              </a14:hiddenFill>
            </a:ext>
          </a:extLst>
        </p:spPr>
      </p:pic>
      <p:sp>
        <p:nvSpPr>
          <p:cNvPr id="13318" name="Rectangle 6"/>
          <p:cNvSpPr>
            <a:spLocks noGrp="1" noChangeArrowheads="1"/>
          </p:cNvSpPr>
          <p:nvPr>
            <p:ph type="sldNum" sz="quarter" idx="4"/>
          </p:nvPr>
        </p:nvSpPr>
        <p:spPr>
          <a:xfrm>
            <a:off x="6553200" y="6245225"/>
            <a:ext cx="2133600" cy="476250"/>
          </a:xfrm>
        </p:spPr>
        <p:txBody>
          <a:bodyPr/>
          <a:lstStyle>
            <a:lvl1pPr>
              <a:defRPr>
                <a:latin typeface="+mn-lt"/>
              </a:defRPr>
            </a:lvl1pPr>
          </a:lstStyle>
          <a:p>
            <a:fld id="{3AB44274-9821-764F-89F9-B72DA793002B}" type="slidenum">
              <a:rPr lang="en-US" altLang="x-none" smtClean="0"/>
              <a:pPr/>
              <a:t>‹#›</a:t>
            </a:fld>
            <a:endParaRPr lang="en-US" altLang="x-non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6" name="Slide Number Placeholder 5"/>
          <p:cNvSpPr>
            <a:spLocks noGrp="1"/>
          </p:cNvSpPr>
          <p:nvPr>
            <p:ph type="sldNum" sz="quarter" idx="12"/>
          </p:nvPr>
        </p:nvSpPr>
        <p:spPr/>
        <p:txBody>
          <a:bodyPr/>
          <a:lstStyle>
            <a:lvl1pPr>
              <a:defRPr/>
            </a:lvl1pPr>
          </a:lstStyle>
          <a:p>
            <a:fld id="{30BAB174-689A-4046-AE18-517C5A349936}" type="slidenum">
              <a:rPr lang="en-US" altLang="x-none"/>
              <a:pPr/>
              <a:t>‹#›</a:t>
            </a:fld>
            <a:endParaRPr lang="en-US" altLang="x-none"/>
          </a:p>
        </p:txBody>
      </p:sp>
    </p:spTree>
    <p:extLst>
      <p:ext uri="{BB962C8B-B14F-4D97-AF65-F5344CB8AC3E}">
        <p14:creationId xmlns:p14="http://schemas.microsoft.com/office/powerpoint/2010/main" val="214456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6" name="Slide Number Placeholder 5"/>
          <p:cNvSpPr>
            <a:spLocks noGrp="1"/>
          </p:cNvSpPr>
          <p:nvPr>
            <p:ph type="sldNum" sz="quarter" idx="12"/>
          </p:nvPr>
        </p:nvSpPr>
        <p:spPr/>
        <p:txBody>
          <a:bodyPr/>
          <a:lstStyle>
            <a:lvl1pPr>
              <a:defRPr/>
            </a:lvl1pPr>
          </a:lstStyle>
          <a:p>
            <a:fld id="{3702FD07-C5E8-5F4C-A95A-DD88D00DA9A6}" type="slidenum">
              <a:rPr lang="en-US" altLang="x-none"/>
              <a:pPr/>
              <a:t>‹#›</a:t>
            </a:fld>
            <a:endParaRPr lang="en-US" altLang="x-none"/>
          </a:p>
        </p:txBody>
      </p:sp>
    </p:spTree>
    <p:extLst>
      <p:ext uri="{BB962C8B-B14F-4D97-AF65-F5344CB8AC3E}">
        <p14:creationId xmlns:p14="http://schemas.microsoft.com/office/powerpoint/2010/main" val="263716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6858000" cy="1143000"/>
          </a:xfrm>
        </p:spPr>
        <p:txBody>
          <a:bodyPr/>
          <a:lstStyle/>
          <a:p>
            <a:r>
              <a:rPr lang="en-US"/>
              <a:t>Click to edit Master title style</a:t>
            </a:r>
          </a:p>
        </p:txBody>
      </p:sp>
      <p:sp>
        <p:nvSpPr>
          <p:cNvPr id="3" name="Text Placeholder 2"/>
          <p:cNvSpPr>
            <a:spLocks noGrp="1"/>
          </p:cNvSpPr>
          <p:nvPr>
            <p:ph type="body" sz="half" idx="1"/>
          </p:nvPr>
        </p:nvSpPr>
        <p:spPr>
          <a:xfrm>
            <a:off x="990600" y="1752600"/>
            <a:ext cx="40767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19700" y="1752600"/>
            <a:ext cx="40767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fld id="{89E1254E-7C07-4248-8223-2A9701AF0008}" type="slidenum">
              <a:rPr lang="en-US" altLang="en-US"/>
              <a:pPr/>
              <a:t>‹#›</a:t>
            </a:fld>
            <a:endParaRPr lang="en-US" altLang="en-US"/>
          </a:p>
        </p:txBody>
      </p:sp>
    </p:spTree>
    <p:extLst>
      <p:ext uri="{BB962C8B-B14F-4D97-AF65-F5344CB8AC3E}">
        <p14:creationId xmlns:p14="http://schemas.microsoft.com/office/powerpoint/2010/main" val="18080832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6BA64208-401D-364A-B2D4-877A89510A5A}" type="slidenum">
              <a:rPr lang="en-US" altLang="x-none" smtClean="0"/>
              <a:pPr/>
              <a:t>‹#›</a:t>
            </a:fld>
            <a:endParaRPr lang="en-US" altLang="x-none" dirty="0"/>
          </a:p>
        </p:txBody>
      </p:sp>
    </p:spTree>
    <p:extLst>
      <p:ext uri="{BB962C8B-B14F-4D97-AF65-F5344CB8AC3E}">
        <p14:creationId xmlns:p14="http://schemas.microsoft.com/office/powerpoint/2010/main" val="1297005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x-none"/>
          </a:p>
        </p:txBody>
      </p:sp>
      <p:sp>
        <p:nvSpPr>
          <p:cNvPr id="5" name="Footer Placeholder 4"/>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6" name="Slide Number Placeholder 5"/>
          <p:cNvSpPr>
            <a:spLocks noGrp="1"/>
          </p:cNvSpPr>
          <p:nvPr>
            <p:ph type="sldNum" sz="quarter" idx="12"/>
          </p:nvPr>
        </p:nvSpPr>
        <p:spPr/>
        <p:txBody>
          <a:bodyPr/>
          <a:lstStyle>
            <a:lvl1pPr>
              <a:defRPr/>
            </a:lvl1pPr>
          </a:lstStyle>
          <a:p>
            <a:fld id="{5EA8B729-E4BE-D141-A1D2-DFF5A60581D7}" type="slidenum">
              <a:rPr lang="en-US" altLang="x-none"/>
              <a:pPr/>
              <a:t>‹#›</a:t>
            </a:fld>
            <a:endParaRPr lang="en-US" altLang="x-none"/>
          </a:p>
        </p:txBody>
      </p:sp>
    </p:spTree>
    <p:extLst>
      <p:ext uri="{BB962C8B-B14F-4D97-AF65-F5344CB8AC3E}">
        <p14:creationId xmlns:p14="http://schemas.microsoft.com/office/powerpoint/2010/main" val="181857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x-none"/>
          </a:p>
        </p:txBody>
      </p:sp>
      <p:sp>
        <p:nvSpPr>
          <p:cNvPr id="6" name="Footer Placeholder 5"/>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7" name="Slide Number Placeholder 6"/>
          <p:cNvSpPr>
            <a:spLocks noGrp="1"/>
          </p:cNvSpPr>
          <p:nvPr>
            <p:ph type="sldNum" sz="quarter" idx="12"/>
          </p:nvPr>
        </p:nvSpPr>
        <p:spPr/>
        <p:txBody>
          <a:bodyPr/>
          <a:lstStyle>
            <a:lvl1pPr>
              <a:defRPr/>
            </a:lvl1pPr>
          </a:lstStyle>
          <a:p>
            <a:fld id="{17168CF0-F309-FC48-8545-88FAF9924F06}" type="slidenum">
              <a:rPr lang="en-US" altLang="x-none"/>
              <a:pPr/>
              <a:t>‹#›</a:t>
            </a:fld>
            <a:endParaRPr lang="en-US" altLang="x-none"/>
          </a:p>
        </p:txBody>
      </p:sp>
    </p:spTree>
    <p:extLst>
      <p:ext uri="{BB962C8B-B14F-4D97-AF65-F5344CB8AC3E}">
        <p14:creationId xmlns:p14="http://schemas.microsoft.com/office/powerpoint/2010/main" val="1765987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x-none"/>
          </a:p>
        </p:txBody>
      </p:sp>
      <p:sp>
        <p:nvSpPr>
          <p:cNvPr id="8" name="Footer Placeholder 7"/>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9" name="Slide Number Placeholder 8"/>
          <p:cNvSpPr>
            <a:spLocks noGrp="1"/>
          </p:cNvSpPr>
          <p:nvPr>
            <p:ph type="sldNum" sz="quarter" idx="12"/>
          </p:nvPr>
        </p:nvSpPr>
        <p:spPr/>
        <p:txBody>
          <a:bodyPr/>
          <a:lstStyle>
            <a:lvl1pPr>
              <a:defRPr/>
            </a:lvl1pPr>
          </a:lstStyle>
          <a:p>
            <a:fld id="{471AC600-7331-D748-B5AE-8C9428BAFA9A}" type="slidenum">
              <a:rPr lang="en-US" altLang="x-none"/>
              <a:pPr/>
              <a:t>‹#›</a:t>
            </a:fld>
            <a:endParaRPr lang="en-US" altLang="x-none"/>
          </a:p>
        </p:txBody>
      </p:sp>
    </p:spTree>
    <p:extLst>
      <p:ext uri="{BB962C8B-B14F-4D97-AF65-F5344CB8AC3E}">
        <p14:creationId xmlns:p14="http://schemas.microsoft.com/office/powerpoint/2010/main" val="575049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BS_BS&amp;S with State Footn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lvl1pPr>
              <a:defRPr/>
            </a:lvl1pPr>
          </a:lstStyle>
          <a:p>
            <a:endParaRPr lang="en-US" altLang="x-none"/>
          </a:p>
        </p:txBody>
      </p:sp>
      <p:sp>
        <p:nvSpPr>
          <p:cNvPr id="4" name="Footer Placeholder 3"/>
          <p:cNvSpPr>
            <a:spLocks noGrp="1"/>
          </p:cNvSpPr>
          <p:nvPr>
            <p:ph type="ftr" sz="quarter" idx="11"/>
          </p:nvPr>
        </p:nvSpPr>
        <p:spPr/>
        <p:txBody>
          <a:bodyPr/>
          <a:lstStyle>
            <a:lvl1pPr>
              <a:defRPr sz="2400">
                <a:solidFill>
                  <a:schemeClr val="bg1"/>
                </a:solidFill>
                <a:latin typeface="Arial Black" panose="020B0A04020102020204" pitchFamily="34" charset="0"/>
              </a:defRPr>
            </a:lvl1pPr>
          </a:lstStyle>
          <a:p>
            <a:r>
              <a:rPr lang="en-US" altLang="x-none" dirty="0"/>
              <a:t>PE State Supplement Rollout</a:t>
            </a:r>
          </a:p>
          <a:p>
            <a:r>
              <a:rPr lang="en-US" altLang="x-none" dirty="0"/>
              <a:t> ©USCG Auxiliary Association 2018 </a:t>
            </a:r>
          </a:p>
        </p:txBody>
      </p:sp>
      <p:sp>
        <p:nvSpPr>
          <p:cNvPr id="5" name="Slide Number Placeholder 4"/>
          <p:cNvSpPr>
            <a:spLocks noGrp="1"/>
          </p:cNvSpPr>
          <p:nvPr>
            <p:ph type="sldNum" sz="quarter" idx="12"/>
          </p:nvPr>
        </p:nvSpPr>
        <p:spPr/>
        <p:txBody>
          <a:bodyPr/>
          <a:lstStyle>
            <a:lvl1pPr>
              <a:defRPr/>
            </a:lvl1pPr>
          </a:lstStyle>
          <a:p>
            <a:r>
              <a:rPr lang="en-US" altLang="x-none" dirty="0"/>
              <a:t>n</a:t>
            </a:r>
          </a:p>
        </p:txBody>
      </p:sp>
    </p:spTree>
    <p:extLst>
      <p:ext uri="{BB962C8B-B14F-4D97-AF65-F5344CB8AC3E}">
        <p14:creationId xmlns:p14="http://schemas.microsoft.com/office/powerpoint/2010/main" val="117335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x-none"/>
          </a:p>
        </p:txBody>
      </p:sp>
      <p:sp>
        <p:nvSpPr>
          <p:cNvPr id="3" name="Footer Placeholder 2"/>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4" name="Slide Number Placeholder 3"/>
          <p:cNvSpPr>
            <a:spLocks noGrp="1"/>
          </p:cNvSpPr>
          <p:nvPr>
            <p:ph type="sldNum" sz="quarter" idx="12"/>
          </p:nvPr>
        </p:nvSpPr>
        <p:spPr/>
        <p:txBody>
          <a:bodyPr/>
          <a:lstStyle>
            <a:lvl1pPr>
              <a:defRPr/>
            </a:lvl1pPr>
          </a:lstStyle>
          <a:p>
            <a:fld id="{0350690B-5A03-CD40-95EE-B129E0CD17FC}" type="slidenum">
              <a:rPr lang="en-US" altLang="x-none"/>
              <a:pPr/>
              <a:t>‹#›</a:t>
            </a:fld>
            <a:endParaRPr lang="en-US" altLang="x-none"/>
          </a:p>
        </p:txBody>
      </p:sp>
    </p:spTree>
    <p:extLst>
      <p:ext uri="{BB962C8B-B14F-4D97-AF65-F5344CB8AC3E}">
        <p14:creationId xmlns:p14="http://schemas.microsoft.com/office/powerpoint/2010/main" val="29248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x-none"/>
          </a:p>
        </p:txBody>
      </p:sp>
      <p:sp>
        <p:nvSpPr>
          <p:cNvPr id="6" name="Footer Placeholder 5"/>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7" name="Slide Number Placeholder 6"/>
          <p:cNvSpPr>
            <a:spLocks noGrp="1"/>
          </p:cNvSpPr>
          <p:nvPr>
            <p:ph type="sldNum" sz="quarter" idx="12"/>
          </p:nvPr>
        </p:nvSpPr>
        <p:spPr/>
        <p:txBody>
          <a:bodyPr/>
          <a:lstStyle>
            <a:lvl1pPr>
              <a:defRPr/>
            </a:lvl1pPr>
          </a:lstStyle>
          <a:p>
            <a:fld id="{8884FF51-5B0E-694B-9B6D-66820A180EAE}" type="slidenum">
              <a:rPr lang="en-US" altLang="x-none"/>
              <a:pPr/>
              <a:t>‹#›</a:t>
            </a:fld>
            <a:endParaRPr lang="en-US" altLang="x-none"/>
          </a:p>
        </p:txBody>
      </p:sp>
    </p:spTree>
    <p:extLst>
      <p:ext uri="{BB962C8B-B14F-4D97-AF65-F5344CB8AC3E}">
        <p14:creationId xmlns:p14="http://schemas.microsoft.com/office/powerpoint/2010/main" val="176351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x-none"/>
          </a:p>
        </p:txBody>
      </p:sp>
      <p:sp>
        <p:nvSpPr>
          <p:cNvPr id="6" name="Footer Placeholder 5"/>
          <p:cNvSpPr>
            <a:spLocks noGrp="1"/>
          </p:cNvSpPr>
          <p:nvPr>
            <p:ph type="ftr" sz="quarter" idx="11"/>
          </p:nvPr>
        </p:nvSpPr>
        <p:spPr/>
        <p:txBody>
          <a:bodyPr/>
          <a:lstStyle>
            <a:lvl1pPr>
              <a:defRPr/>
            </a:lvl1pPr>
          </a:lstStyle>
          <a:p>
            <a:r>
              <a:rPr lang="en-US" altLang="x-none"/>
              <a:t>PE State Supplement Rollout  ©USCG Auxiliary Association 2018 </a:t>
            </a:r>
            <a:endParaRPr lang="en-US" altLang="x-none" dirty="0"/>
          </a:p>
        </p:txBody>
      </p:sp>
      <p:sp>
        <p:nvSpPr>
          <p:cNvPr id="7" name="Slide Number Placeholder 6"/>
          <p:cNvSpPr>
            <a:spLocks noGrp="1"/>
          </p:cNvSpPr>
          <p:nvPr>
            <p:ph type="sldNum" sz="quarter" idx="12"/>
          </p:nvPr>
        </p:nvSpPr>
        <p:spPr/>
        <p:txBody>
          <a:bodyPr/>
          <a:lstStyle>
            <a:lvl1pPr>
              <a:defRPr/>
            </a:lvl1pPr>
          </a:lstStyle>
          <a:p>
            <a:fld id="{48346896-7773-694F-BADD-9C41D048F41D}" type="slidenum">
              <a:rPr lang="en-US" altLang="x-none"/>
              <a:pPr/>
              <a:t>‹#›</a:t>
            </a:fld>
            <a:endParaRPr lang="en-US" altLang="x-none"/>
          </a:p>
        </p:txBody>
      </p:sp>
    </p:spTree>
    <p:extLst>
      <p:ext uri="{BB962C8B-B14F-4D97-AF65-F5344CB8AC3E}">
        <p14:creationId xmlns:p14="http://schemas.microsoft.com/office/powerpoint/2010/main" val="416412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63500" dist="38099" dir="2700000" algn="ctr" rotWithShape="0">
              <a:srgbClr val="CC0000">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vl1pPr>
          </a:lstStyle>
          <a:p>
            <a:endParaRPr lang="en-US" altLang="x-none"/>
          </a:p>
        </p:txBody>
      </p:sp>
      <p:sp>
        <p:nvSpPr>
          <p:cNvPr id="1029" name="Rectangle 5"/>
          <p:cNvSpPr>
            <a:spLocks noGrp="1" noChangeArrowheads="1"/>
          </p:cNvSpPr>
          <p:nvPr>
            <p:ph type="ftr" sz="quarter" idx="3"/>
          </p:nvPr>
        </p:nvSpPr>
        <p:spPr bwMode="auto">
          <a:xfrm>
            <a:off x="3124200" y="6096000"/>
            <a:ext cx="2895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2000">
                <a:solidFill>
                  <a:schemeClr val="bg1"/>
                </a:solidFill>
                <a:latin typeface="Arial Black" panose="020B0A04020102020204" pitchFamily="34" charset="0"/>
              </a:defRPr>
            </a:lvl1pPr>
          </a:lstStyle>
          <a:p>
            <a:r>
              <a:rPr lang="en-US" altLang="x-none"/>
              <a:t>PE State Supplement Rollout  ©USCG Auxiliary Association 2018 </a:t>
            </a:r>
            <a:endParaRPr lang="en-US" altLang="x-none" sz="1000" dirty="0"/>
          </a:p>
        </p:txBody>
      </p:sp>
      <p:pic>
        <p:nvPicPr>
          <p:cNvPr id="1031" name="Picture 7" descr="01 aux logo 3d copy"/>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4800" y="304800"/>
            <a:ext cx="981075" cy="10287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omeland logo tipped copy"/>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4800" y="5867400"/>
            <a:ext cx="769938" cy="787400"/>
          </a:xfrm>
          <a:prstGeom prst="rect">
            <a:avLst/>
          </a:prstGeom>
          <a:noFill/>
          <a:extLst>
            <a:ext uri="{909E8E84-426E-40DD-AFC4-6F175D3DCCD1}">
              <a14:hiddenFill xmlns:a14="http://schemas.microsoft.com/office/drawing/2010/main">
                <a:solidFill>
                  <a:srgbClr val="FFFFFF"/>
                </a:solidFill>
              </a14:hiddenFill>
            </a:ext>
          </a:extLst>
        </p:spPr>
      </p:pic>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solidFill>
                  <a:schemeClr val="bg1"/>
                </a:solidFill>
                <a:latin typeface="+mn-lt"/>
              </a:defRPr>
            </a:lvl1pPr>
          </a:lstStyle>
          <a:p>
            <a:fld id="{63946F61-6890-A74F-AD17-4FE626A0BA77}" type="slidenum">
              <a:rPr lang="en-US" altLang="x-none" smtClean="0"/>
              <a:pPr/>
              <a:t>‹#›</a:t>
            </a:fld>
            <a:endParaRPr lang="en-US" altLang="x-non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fontAlgn="base">
        <a:spcBef>
          <a:spcPct val="0"/>
        </a:spcBef>
        <a:spcAft>
          <a:spcPct val="0"/>
        </a:spcAft>
        <a:defRPr sz="4400" kern="1200">
          <a:solidFill>
            <a:schemeClr val="bg1"/>
          </a:solidFill>
          <a:latin typeface="+mj-lt"/>
          <a:ea typeface="+mj-ea"/>
          <a:cs typeface="+mj-cs"/>
        </a:defRPr>
      </a:lvl1pPr>
      <a:lvl2pPr algn="ctr" rtl="0" fontAlgn="base">
        <a:spcBef>
          <a:spcPct val="0"/>
        </a:spcBef>
        <a:spcAft>
          <a:spcPct val="0"/>
        </a:spcAft>
        <a:defRPr sz="4400">
          <a:solidFill>
            <a:schemeClr val="bg1"/>
          </a:solidFill>
          <a:latin typeface="Arial Black" charset="0"/>
          <a:ea typeface="Times New Roman" charset="0"/>
          <a:cs typeface="Times New Roman" charset="0"/>
        </a:defRPr>
      </a:lvl2pPr>
      <a:lvl3pPr algn="ctr" rtl="0" fontAlgn="base">
        <a:spcBef>
          <a:spcPct val="0"/>
        </a:spcBef>
        <a:spcAft>
          <a:spcPct val="0"/>
        </a:spcAft>
        <a:defRPr sz="4400">
          <a:solidFill>
            <a:schemeClr val="bg1"/>
          </a:solidFill>
          <a:latin typeface="Arial Black" charset="0"/>
          <a:ea typeface="Times New Roman" charset="0"/>
          <a:cs typeface="Times New Roman" charset="0"/>
        </a:defRPr>
      </a:lvl3pPr>
      <a:lvl4pPr algn="ctr" rtl="0" fontAlgn="base">
        <a:spcBef>
          <a:spcPct val="0"/>
        </a:spcBef>
        <a:spcAft>
          <a:spcPct val="0"/>
        </a:spcAft>
        <a:defRPr sz="4400">
          <a:solidFill>
            <a:schemeClr val="bg1"/>
          </a:solidFill>
          <a:latin typeface="Arial Black" charset="0"/>
          <a:ea typeface="Times New Roman" charset="0"/>
          <a:cs typeface="Times New Roman" charset="0"/>
        </a:defRPr>
      </a:lvl4pPr>
      <a:lvl5pPr algn="ctr" rtl="0" fontAlgn="base">
        <a:spcBef>
          <a:spcPct val="0"/>
        </a:spcBef>
        <a:spcAft>
          <a:spcPct val="0"/>
        </a:spcAft>
        <a:defRPr sz="4400">
          <a:solidFill>
            <a:schemeClr val="bg1"/>
          </a:solidFill>
          <a:latin typeface="Arial Black" charset="0"/>
          <a:ea typeface="Times New Roman" charset="0"/>
          <a:cs typeface="Times New Roman" charset="0"/>
        </a:defRPr>
      </a:lvl5pPr>
      <a:lvl6pPr marL="457200" algn="ctr" rtl="0" fontAlgn="base">
        <a:spcBef>
          <a:spcPct val="0"/>
        </a:spcBef>
        <a:spcAft>
          <a:spcPct val="0"/>
        </a:spcAft>
        <a:defRPr sz="4400">
          <a:solidFill>
            <a:schemeClr val="bg1"/>
          </a:solidFill>
          <a:latin typeface="Arial Black" charset="0"/>
          <a:ea typeface="Times New Roman" charset="0"/>
          <a:cs typeface="Times New Roman" charset="0"/>
        </a:defRPr>
      </a:lvl6pPr>
      <a:lvl7pPr marL="914400" algn="ctr" rtl="0" fontAlgn="base">
        <a:spcBef>
          <a:spcPct val="0"/>
        </a:spcBef>
        <a:spcAft>
          <a:spcPct val="0"/>
        </a:spcAft>
        <a:defRPr sz="4400">
          <a:solidFill>
            <a:schemeClr val="bg1"/>
          </a:solidFill>
          <a:latin typeface="Arial Black" charset="0"/>
          <a:ea typeface="Times New Roman" charset="0"/>
          <a:cs typeface="Times New Roman" charset="0"/>
        </a:defRPr>
      </a:lvl7pPr>
      <a:lvl8pPr marL="1371600" algn="ctr" rtl="0" fontAlgn="base">
        <a:spcBef>
          <a:spcPct val="0"/>
        </a:spcBef>
        <a:spcAft>
          <a:spcPct val="0"/>
        </a:spcAft>
        <a:defRPr sz="4400">
          <a:solidFill>
            <a:schemeClr val="bg1"/>
          </a:solidFill>
          <a:latin typeface="Arial Black" charset="0"/>
          <a:ea typeface="Times New Roman" charset="0"/>
          <a:cs typeface="Times New Roman" charset="0"/>
        </a:defRPr>
      </a:lvl8pPr>
      <a:lvl9pPr marL="1828800" algn="ctr" rtl="0" fontAlgn="base">
        <a:spcBef>
          <a:spcPct val="0"/>
        </a:spcBef>
        <a:spcAft>
          <a:spcPct val="0"/>
        </a:spcAft>
        <a:defRPr sz="4400">
          <a:solidFill>
            <a:schemeClr val="bg1"/>
          </a:solidFill>
          <a:latin typeface="Arial Black" charset="0"/>
          <a:ea typeface="Times New Roman" charset="0"/>
          <a:cs typeface="Times New Roman" charset="0"/>
        </a:defRPr>
      </a:lvl9pPr>
    </p:titleStyle>
    <p:bodyStyle>
      <a:lvl1pPr marL="342900" indent="-342900" algn="l" rtl="0" fontAlgn="base">
        <a:spcBef>
          <a:spcPct val="20000"/>
        </a:spcBef>
        <a:spcAft>
          <a:spcPct val="0"/>
        </a:spcAft>
        <a:buChar char="•"/>
        <a:defRPr sz="3200" kern="1200">
          <a:solidFill>
            <a:schemeClr val="bg1"/>
          </a:solidFill>
          <a:latin typeface="+mn-lt"/>
          <a:ea typeface="+mn-ea"/>
          <a:cs typeface="+mn-cs"/>
        </a:defRPr>
      </a:lvl1pPr>
      <a:lvl2pPr marL="742950" indent="-285750" algn="l" rtl="0" fontAlgn="base">
        <a:spcBef>
          <a:spcPct val="20000"/>
        </a:spcBef>
        <a:spcAft>
          <a:spcPct val="0"/>
        </a:spcAft>
        <a:buChar char="–"/>
        <a:defRPr sz="2800" kern="1200">
          <a:solidFill>
            <a:schemeClr val="bg1"/>
          </a:solidFill>
          <a:latin typeface="+mn-lt"/>
          <a:ea typeface="+mn-ea"/>
          <a:cs typeface="+mn-cs"/>
        </a:defRPr>
      </a:lvl2pPr>
      <a:lvl3pPr marL="1143000" indent="-228600" algn="l" rtl="0" fontAlgn="base">
        <a:spcBef>
          <a:spcPct val="20000"/>
        </a:spcBef>
        <a:spcAft>
          <a:spcPct val="0"/>
        </a:spcAft>
        <a:buChar char="•"/>
        <a:defRPr sz="2400" kern="1200">
          <a:solidFill>
            <a:schemeClr val="bg1"/>
          </a:solidFill>
          <a:latin typeface="+mn-lt"/>
          <a:ea typeface="+mn-ea"/>
          <a:cs typeface="+mn-cs"/>
        </a:defRPr>
      </a:lvl3pPr>
      <a:lvl4pPr marL="1600200" indent="-228600" algn="l" rtl="0" fontAlgn="base">
        <a:spcBef>
          <a:spcPct val="20000"/>
        </a:spcBef>
        <a:spcAft>
          <a:spcPct val="0"/>
        </a:spcAft>
        <a:buChar char="–"/>
        <a:defRPr sz="2000" kern="1200">
          <a:solidFill>
            <a:schemeClr val="bg1"/>
          </a:solidFill>
          <a:latin typeface="+mn-lt"/>
          <a:ea typeface="+mn-ea"/>
          <a:cs typeface="+mn-cs"/>
        </a:defRPr>
      </a:lvl4pPr>
      <a:lvl5pPr marL="2057400" indent="-228600" algn="l" rtl="0" fontAlgn="base">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hyperlink" Target="http://fw.ky.gov/Boat/Documents/boatingaccidentreport2012.pdf#page=2"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wow.uscgaux.info/content.php?unit=E-DEPT&amp;category=state-course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fw.ky.gov/Boat/Documents/boatingaccidentreport2012.pdf#page=2"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a:xfrm>
            <a:off x="6781800" y="6176168"/>
            <a:ext cx="2133600" cy="476250"/>
          </a:xfrm>
        </p:spPr>
        <p:txBody>
          <a:bodyPr/>
          <a:lstStyle/>
          <a:p>
            <a:fld id="{0F131524-BCAE-C843-9DA6-2B19D3D6DEDE}" type="slidenum">
              <a:rPr lang="en-US" altLang="x-none"/>
              <a:pPr/>
              <a:t>1</a:t>
            </a:fld>
            <a:endParaRPr lang="en-US" altLang="x-none"/>
          </a:p>
        </p:txBody>
      </p:sp>
      <p:sp>
        <p:nvSpPr>
          <p:cNvPr id="14340" name="Rectangle 4"/>
          <p:cNvSpPr>
            <a:spLocks noGrp="1" noChangeArrowheads="1"/>
          </p:cNvSpPr>
          <p:nvPr>
            <p:ph type="ctrTitle"/>
          </p:nvPr>
        </p:nvSpPr>
        <p:spPr>
          <a:xfrm>
            <a:off x="1143000" y="1295400"/>
            <a:ext cx="7772400" cy="1470025"/>
          </a:xfrm>
        </p:spPr>
        <p:txBody>
          <a:bodyPr/>
          <a:lstStyle/>
          <a:p>
            <a:r>
              <a:rPr lang="en-US" altLang="x-none" dirty="0"/>
              <a:t>Public Education State </a:t>
            </a:r>
            <a:br>
              <a:rPr lang="en-US" altLang="x-none" dirty="0"/>
            </a:br>
            <a:r>
              <a:rPr lang="en-US" altLang="x-none" dirty="0"/>
              <a:t>Supplement Rollout</a:t>
            </a:r>
            <a:endParaRPr lang="x-none" altLang="x-none" dirty="0"/>
          </a:p>
        </p:txBody>
      </p:sp>
      <p:sp>
        <p:nvSpPr>
          <p:cNvPr id="14341" name="Rectangle 5"/>
          <p:cNvSpPr>
            <a:spLocks noGrp="1" noChangeArrowheads="1"/>
          </p:cNvSpPr>
          <p:nvPr>
            <p:ph type="subTitle" idx="1"/>
          </p:nvPr>
        </p:nvSpPr>
        <p:spPr>
          <a:xfrm>
            <a:off x="1600200" y="4046537"/>
            <a:ext cx="6400800" cy="1752600"/>
          </a:xfrm>
        </p:spPr>
        <p:txBody>
          <a:bodyPr/>
          <a:lstStyle/>
          <a:p>
            <a:r>
              <a:rPr lang="en-US" altLang="x-none" dirty="0"/>
              <a:t>For use with About Boating Safely and Boating Skills &amp; Seamanship</a:t>
            </a:r>
            <a:endParaRPr lang="x-none" altLang="x-none" dirty="0"/>
          </a:p>
        </p:txBody>
      </p:sp>
      <p:sp>
        <p:nvSpPr>
          <p:cNvPr id="2" name="Footer Placeholder 1"/>
          <p:cNvSpPr>
            <a:spLocks noGrp="1"/>
          </p:cNvSpPr>
          <p:nvPr>
            <p:ph type="ftr" sz="quarter" idx="3"/>
          </p:nvPr>
        </p:nvSpPr>
        <p:spPr>
          <a:xfrm>
            <a:off x="2057400" y="5799137"/>
            <a:ext cx="5334000" cy="754063"/>
          </a:xfrm>
        </p:spPr>
        <p:txBody>
          <a:bodyPr/>
          <a:lstStyle/>
          <a:p>
            <a:r>
              <a:rPr lang="en-US" altLang="x-none" dirty="0"/>
              <a:t>PE State Supplement Rollout  </a:t>
            </a:r>
            <a:r>
              <a:rPr lang="en-US" altLang="x-none" sz="1200" dirty="0"/>
              <a:t>©USCG Auxiliary Association 2018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Implementation</a:t>
            </a:r>
          </a:p>
        </p:txBody>
      </p:sp>
      <p:sp>
        <p:nvSpPr>
          <p:cNvPr id="6147" name="Slide Number Placeholder 2"/>
          <p:cNvSpPr>
            <a:spLocks noGrp="1"/>
          </p:cNvSpPr>
          <p:nvPr>
            <p:ph type="sldNum" sz="quarter" idx="12"/>
          </p:nvPr>
        </p:nvSpPr>
        <p:spPr>
          <a:xfrm>
            <a:off x="7239000" y="6317872"/>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10</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3" name="Footer Placeholder 2"/>
          <p:cNvSpPr>
            <a:spLocks noGrp="1"/>
          </p:cNvSpPr>
          <p:nvPr>
            <p:ph type="ftr" sz="quarter" idx="11"/>
          </p:nvPr>
        </p:nvSpPr>
        <p:spPr>
          <a:xfrm>
            <a:off x="1905000" y="6078071"/>
            <a:ext cx="5638800" cy="627529"/>
          </a:xfrm>
        </p:spPr>
        <p:txBody>
          <a:bodyPr/>
          <a:lstStyle/>
          <a:p>
            <a:r>
              <a:rPr lang="en-US" altLang="x-none" dirty="0"/>
              <a:t>PE State Supplement Rollout  </a:t>
            </a:r>
            <a:r>
              <a:rPr lang="en-US" altLang="x-none" sz="1200" dirty="0"/>
              <a:t>©USCG Auxiliary Association 2018 </a:t>
            </a:r>
          </a:p>
        </p:txBody>
      </p:sp>
      <p:sp>
        <p:nvSpPr>
          <p:cNvPr id="2" name="Rectangle 1"/>
          <p:cNvSpPr/>
          <p:nvPr/>
        </p:nvSpPr>
        <p:spPr>
          <a:xfrm>
            <a:off x="1752600" y="1409700"/>
            <a:ext cx="7086600" cy="4031873"/>
          </a:xfrm>
          <a:prstGeom prst="rect">
            <a:avLst/>
          </a:prstGeom>
        </p:spPr>
        <p:txBody>
          <a:bodyPr wrap="square">
            <a:spAutoFit/>
          </a:bodyPr>
          <a:lstStyle/>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DSO-PE conduct training within their districts to orientate instructors to the new programs</a:t>
            </a:r>
          </a:p>
          <a:p>
            <a:pPr marL="457200" indent="-457200">
              <a:buFont typeface="Arial" panose="020B0604020202020204" pitchFamily="34" charset="0"/>
              <a:buChar char="•"/>
            </a:pPr>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Use of the new material should begin as soon as possible – discontinue use of previous versions</a:t>
            </a:r>
          </a:p>
        </p:txBody>
      </p:sp>
    </p:spTree>
    <p:extLst>
      <p:ext uri="{BB962C8B-B14F-4D97-AF65-F5344CB8AC3E}">
        <p14:creationId xmlns:p14="http://schemas.microsoft.com/office/powerpoint/2010/main" val="3081474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Implementation</a:t>
            </a:r>
          </a:p>
        </p:txBody>
      </p:sp>
      <p:sp>
        <p:nvSpPr>
          <p:cNvPr id="6147" name="Slide Number Placeholder 2"/>
          <p:cNvSpPr>
            <a:spLocks noGrp="1"/>
          </p:cNvSpPr>
          <p:nvPr>
            <p:ph type="sldNum" sz="quarter" idx="12"/>
          </p:nvPr>
        </p:nvSpPr>
        <p:spPr>
          <a:xfrm>
            <a:off x="7086600" y="6245318"/>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11</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3" name="Footer Placeholder 2"/>
          <p:cNvSpPr>
            <a:spLocks noGrp="1"/>
          </p:cNvSpPr>
          <p:nvPr>
            <p:ph type="ftr" sz="quarter" idx="11"/>
          </p:nvPr>
        </p:nvSpPr>
        <p:spPr>
          <a:xfrm>
            <a:off x="1905000" y="6074989"/>
            <a:ext cx="5638800" cy="627529"/>
          </a:xfrm>
        </p:spPr>
        <p:txBody>
          <a:bodyPr/>
          <a:lstStyle/>
          <a:p>
            <a:r>
              <a:rPr lang="en-US" altLang="x-none" dirty="0"/>
              <a:t>PE State Supplement Rollout  </a:t>
            </a:r>
            <a:r>
              <a:rPr lang="en-US" altLang="x-none" sz="1200" dirty="0"/>
              <a:t>©USCG Auxiliary Association 2018 </a:t>
            </a:r>
          </a:p>
        </p:txBody>
      </p:sp>
      <p:sp>
        <p:nvSpPr>
          <p:cNvPr id="2" name="Rectangle 1"/>
          <p:cNvSpPr/>
          <p:nvPr/>
        </p:nvSpPr>
        <p:spPr>
          <a:xfrm>
            <a:off x="1524000" y="1710720"/>
            <a:ext cx="7086600" cy="4031873"/>
          </a:xfrm>
          <a:prstGeom prst="rect">
            <a:avLst/>
          </a:prstGeom>
        </p:spPr>
        <p:txBody>
          <a:bodyPr wrap="square">
            <a:spAutoFit/>
          </a:bodyPr>
          <a:lstStyle/>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National Presentations for ABS &amp; BSS are available in E-LIB and are  approved for all states</a:t>
            </a:r>
          </a:p>
          <a:p>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Use of the individual state supplements are required for our Certificate courses to have NASBLA approval</a:t>
            </a:r>
          </a:p>
        </p:txBody>
      </p:sp>
    </p:spTree>
    <p:extLst>
      <p:ext uri="{BB962C8B-B14F-4D97-AF65-F5344CB8AC3E}">
        <p14:creationId xmlns:p14="http://schemas.microsoft.com/office/powerpoint/2010/main" val="437459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Implementation</a:t>
            </a:r>
          </a:p>
        </p:txBody>
      </p:sp>
      <p:sp>
        <p:nvSpPr>
          <p:cNvPr id="6147" name="Slide Number Placeholder 2"/>
          <p:cNvSpPr>
            <a:spLocks noGrp="1"/>
          </p:cNvSpPr>
          <p:nvPr>
            <p:ph type="sldNum" sz="quarter" idx="12"/>
          </p:nvPr>
        </p:nvSpPr>
        <p:spPr>
          <a:xfrm>
            <a:off x="6934200" y="6231091"/>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12</a:t>
            </a:fld>
            <a:endParaRPr lang="en-US" altLang="en-US" sz="1400" dirty="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3" name="Footer Placeholder 2"/>
          <p:cNvSpPr>
            <a:spLocks noGrp="1"/>
          </p:cNvSpPr>
          <p:nvPr>
            <p:ph type="ftr" sz="quarter" idx="11"/>
          </p:nvPr>
        </p:nvSpPr>
        <p:spPr>
          <a:xfrm>
            <a:off x="1866900" y="6082553"/>
            <a:ext cx="5638800" cy="457200"/>
          </a:xfrm>
        </p:spPr>
        <p:txBody>
          <a:bodyPr/>
          <a:lstStyle/>
          <a:p>
            <a:r>
              <a:rPr lang="en-US" altLang="x-none" dirty="0"/>
              <a:t>PE State Supplement Rollout  </a:t>
            </a:r>
            <a:r>
              <a:rPr lang="en-US" altLang="x-none" sz="1200" dirty="0"/>
              <a:t>©USCG Auxiliary Association 2018 </a:t>
            </a:r>
          </a:p>
        </p:txBody>
      </p:sp>
      <p:sp>
        <p:nvSpPr>
          <p:cNvPr id="2" name="Rectangle 1"/>
          <p:cNvSpPr/>
          <p:nvPr/>
        </p:nvSpPr>
        <p:spPr>
          <a:xfrm>
            <a:off x="1543050" y="1409700"/>
            <a:ext cx="7086600" cy="4524315"/>
          </a:xfrm>
          <a:prstGeom prst="rect">
            <a:avLst/>
          </a:prstGeom>
        </p:spPr>
        <p:txBody>
          <a:bodyPr wrap="square">
            <a:spAutoFit/>
          </a:bodyPr>
          <a:lstStyle/>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Approved core content cannot be deleted or modified – you may add but not subtract.</a:t>
            </a:r>
          </a:p>
          <a:p>
            <a:pPr marL="457200" indent="-457200">
              <a:buFont typeface="Arial" panose="020B0604020202020204" pitchFamily="34" charset="0"/>
              <a:buChar char="•"/>
            </a:pPr>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Additional slides may be added to cover local or supplementary topics</a:t>
            </a:r>
          </a:p>
          <a:p>
            <a:pPr marL="457200" indent="-457200">
              <a:buFont typeface="Arial" panose="020B0604020202020204" pitchFamily="34" charset="0"/>
              <a:buChar char="•"/>
            </a:pPr>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Bank slides, in the same format but without content are provided</a:t>
            </a:r>
          </a:p>
        </p:txBody>
      </p:sp>
    </p:spTree>
    <p:extLst>
      <p:ext uri="{BB962C8B-B14F-4D97-AF65-F5344CB8AC3E}">
        <p14:creationId xmlns:p14="http://schemas.microsoft.com/office/powerpoint/2010/main" val="1164996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Implementation</a:t>
            </a:r>
          </a:p>
        </p:txBody>
      </p:sp>
      <p:sp>
        <p:nvSpPr>
          <p:cNvPr id="6147" name="Slide Number Placeholder 2"/>
          <p:cNvSpPr>
            <a:spLocks noGrp="1"/>
          </p:cNvSpPr>
          <p:nvPr>
            <p:ph type="sldNum" sz="quarter" idx="12"/>
          </p:nvPr>
        </p:nvSpPr>
        <p:spPr>
          <a:xfrm>
            <a:off x="6934200" y="6196012"/>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13</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3" name="Footer Placeholder 2"/>
          <p:cNvSpPr>
            <a:spLocks noGrp="1"/>
          </p:cNvSpPr>
          <p:nvPr>
            <p:ph type="ftr" sz="quarter" idx="11"/>
          </p:nvPr>
        </p:nvSpPr>
        <p:spPr>
          <a:xfrm>
            <a:off x="1893794" y="6069106"/>
            <a:ext cx="5638800" cy="457200"/>
          </a:xfrm>
        </p:spPr>
        <p:txBody>
          <a:bodyPr/>
          <a:lstStyle/>
          <a:p>
            <a:r>
              <a:rPr lang="en-US" altLang="x-none" dirty="0"/>
              <a:t>PE State Supplement Rollout  </a:t>
            </a:r>
            <a:r>
              <a:rPr lang="en-US" altLang="x-none" sz="1200" dirty="0"/>
              <a:t>©USCG Auxiliary Association 2018 </a:t>
            </a:r>
          </a:p>
        </p:txBody>
      </p:sp>
      <p:sp>
        <p:nvSpPr>
          <p:cNvPr id="2" name="Rectangle 1"/>
          <p:cNvSpPr/>
          <p:nvPr/>
        </p:nvSpPr>
        <p:spPr>
          <a:xfrm>
            <a:off x="1524000" y="1710720"/>
            <a:ext cx="7086600" cy="4031873"/>
          </a:xfrm>
          <a:prstGeom prst="rect">
            <a:avLst/>
          </a:prstGeom>
        </p:spPr>
        <p:txBody>
          <a:bodyPr wrap="square">
            <a:spAutoFit/>
          </a:bodyPr>
          <a:lstStyle/>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Send requests for revision of the approved materials via DSO-PE</a:t>
            </a:r>
          </a:p>
          <a:p>
            <a:pPr marL="457200" indent="-457200">
              <a:buFont typeface="Arial" panose="020B0604020202020204" pitchFamily="34" charset="0"/>
              <a:buChar char="•"/>
            </a:pPr>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Continue using books and material available thru AUXCEN</a:t>
            </a:r>
          </a:p>
          <a:p>
            <a:pPr marL="457200" indent="-457200">
              <a:buFont typeface="Arial" panose="020B0604020202020204" pitchFamily="34" charset="0"/>
              <a:buChar char="•"/>
            </a:pPr>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E Directorate is monitoring for law changes by states</a:t>
            </a:r>
          </a:p>
        </p:txBody>
      </p:sp>
    </p:spTree>
    <p:extLst>
      <p:ext uri="{BB962C8B-B14F-4D97-AF65-F5344CB8AC3E}">
        <p14:creationId xmlns:p14="http://schemas.microsoft.com/office/powerpoint/2010/main" val="321884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Implementation</a:t>
            </a:r>
          </a:p>
        </p:txBody>
      </p:sp>
      <p:sp>
        <p:nvSpPr>
          <p:cNvPr id="6147" name="Slide Number Placeholder 2"/>
          <p:cNvSpPr>
            <a:spLocks noGrp="1"/>
          </p:cNvSpPr>
          <p:nvPr>
            <p:ph type="sldNum" sz="quarter" idx="12"/>
          </p:nvPr>
        </p:nvSpPr>
        <p:spPr>
          <a:xfrm>
            <a:off x="7086600" y="6243918"/>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14</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3" name="Footer Placeholder 2"/>
          <p:cNvSpPr>
            <a:spLocks noGrp="1"/>
          </p:cNvSpPr>
          <p:nvPr>
            <p:ph type="ftr" sz="quarter" idx="11"/>
          </p:nvPr>
        </p:nvSpPr>
        <p:spPr>
          <a:xfrm>
            <a:off x="1835524" y="6069106"/>
            <a:ext cx="5638800" cy="636494"/>
          </a:xfrm>
        </p:spPr>
        <p:txBody>
          <a:bodyPr/>
          <a:lstStyle/>
          <a:p>
            <a:r>
              <a:rPr lang="en-US" altLang="x-none" dirty="0"/>
              <a:t>PE State Supplement Rollout  </a:t>
            </a:r>
            <a:r>
              <a:rPr lang="en-US" altLang="x-none" sz="1200" dirty="0"/>
              <a:t>©USCG Auxiliary Association 2018 </a:t>
            </a:r>
          </a:p>
        </p:txBody>
      </p:sp>
      <p:sp>
        <p:nvSpPr>
          <p:cNvPr id="2" name="Rectangle 1"/>
          <p:cNvSpPr/>
          <p:nvPr/>
        </p:nvSpPr>
        <p:spPr>
          <a:xfrm>
            <a:off x="1524000" y="1710720"/>
            <a:ext cx="7086600" cy="3539430"/>
          </a:xfrm>
          <a:prstGeom prst="rect">
            <a:avLst/>
          </a:prstGeom>
        </p:spPr>
        <p:txBody>
          <a:bodyPr wrap="square">
            <a:spAutoFit/>
          </a:bodyPr>
          <a:lstStyle/>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Districts may implement their own review process to ensure a high quality and consistent presentation is delivered by Flotillas</a:t>
            </a:r>
          </a:p>
          <a:p>
            <a:pPr marL="457200" indent="-457200">
              <a:buFont typeface="Arial" panose="020B0604020202020204" pitchFamily="34" charset="0"/>
              <a:buChar char="•"/>
            </a:pPr>
            <a:endParaRPr lang="en-US" sz="3200" dirty="0">
              <a:solidFill>
                <a:schemeClr val="bg1"/>
              </a:solidFill>
              <a:latin typeface="+mn-lt"/>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3200" dirty="0">
                <a:solidFill>
                  <a:schemeClr val="bg1"/>
                </a:solidFill>
                <a:latin typeface="+mn-lt"/>
                <a:ea typeface="Calibri" panose="020F0502020204030204" pitchFamily="34" charset="0"/>
                <a:cs typeface="Times New Roman" panose="02020603050405020304" pitchFamily="18" charset="0"/>
              </a:rPr>
              <a:t>E-Directorate staff will be available to assist as requested</a:t>
            </a:r>
          </a:p>
        </p:txBody>
      </p:sp>
    </p:spTree>
    <p:extLst>
      <p:ext uri="{BB962C8B-B14F-4D97-AF65-F5344CB8AC3E}">
        <p14:creationId xmlns:p14="http://schemas.microsoft.com/office/powerpoint/2010/main" val="3814067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a:xfrm>
            <a:off x="6629400" y="6232524"/>
            <a:ext cx="2133600" cy="476250"/>
          </a:xfrm>
        </p:spPr>
        <p:txBody>
          <a:bodyPr/>
          <a:lstStyle/>
          <a:p>
            <a:fld id="{0F131524-BCAE-C843-9DA6-2B19D3D6DEDE}" type="slidenum">
              <a:rPr lang="en-US" altLang="x-none"/>
              <a:pPr/>
              <a:t>15</a:t>
            </a:fld>
            <a:endParaRPr lang="en-US" altLang="x-none" dirty="0"/>
          </a:p>
        </p:txBody>
      </p:sp>
      <p:sp>
        <p:nvSpPr>
          <p:cNvPr id="14340" name="Rectangle 4"/>
          <p:cNvSpPr>
            <a:spLocks noGrp="1" noChangeArrowheads="1"/>
          </p:cNvSpPr>
          <p:nvPr>
            <p:ph type="ctrTitle"/>
          </p:nvPr>
        </p:nvSpPr>
        <p:spPr>
          <a:xfrm>
            <a:off x="1219200" y="1905000"/>
            <a:ext cx="7772400" cy="1470025"/>
          </a:xfrm>
        </p:spPr>
        <p:txBody>
          <a:bodyPr/>
          <a:lstStyle/>
          <a:p>
            <a:r>
              <a:rPr lang="en-US" altLang="x-none" dirty="0"/>
              <a:t>Wyoming Supplement</a:t>
            </a:r>
            <a:endParaRPr lang="x-none" altLang="x-none" dirty="0"/>
          </a:p>
        </p:txBody>
      </p:sp>
      <p:sp>
        <p:nvSpPr>
          <p:cNvPr id="14341" name="Rectangle 5"/>
          <p:cNvSpPr>
            <a:spLocks noGrp="1" noChangeArrowheads="1"/>
          </p:cNvSpPr>
          <p:nvPr>
            <p:ph type="subTitle" idx="1"/>
          </p:nvPr>
        </p:nvSpPr>
        <p:spPr>
          <a:xfrm>
            <a:off x="1600200" y="4046537"/>
            <a:ext cx="6400800" cy="1752600"/>
          </a:xfrm>
        </p:spPr>
        <p:txBody>
          <a:bodyPr/>
          <a:lstStyle/>
          <a:p>
            <a:r>
              <a:rPr lang="en-US" altLang="x-none" dirty="0"/>
              <a:t>For use with About Boating Safely and Boating Skills &amp; Seamanship</a:t>
            </a:r>
            <a:endParaRPr lang="x-none" altLang="x-none" dirty="0"/>
          </a:p>
        </p:txBody>
      </p:sp>
      <p:sp>
        <p:nvSpPr>
          <p:cNvPr id="2" name="Footer Placeholder 1"/>
          <p:cNvSpPr>
            <a:spLocks noGrp="1"/>
          </p:cNvSpPr>
          <p:nvPr>
            <p:ph type="ftr" sz="quarter" idx="3"/>
          </p:nvPr>
        </p:nvSpPr>
        <p:spPr>
          <a:xfrm>
            <a:off x="2819400" y="6042959"/>
            <a:ext cx="3810000" cy="476250"/>
          </a:xfrm>
        </p:spPr>
        <p:txBody>
          <a:bodyPr/>
          <a:lstStyle/>
          <a:p>
            <a:r>
              <a:rPr lang="en-US" altLang="x-none" dirty="0"/>
              <a:t>Wyoming</a:t>
            </a:r>
          </a:p>
          <a:p>
            <a:r>
              <a:rPr lang="en-US" altLang="x-none" sz="1200" dirty="0"/>
              <a:t>©USCG Auxiliary Association 2018 </a:t>
            </a:r>
          </a:p>
        </p:txBody>
      </p:sp>
    </p:spTree>
    <p:extLst>
      <p:ext uri="{BB962C8B-B14F-4D97-AF65-F5344CB8AC3E}">
        <p14:creationId xmlns:p14="http://schemas.microsoft.com/office/powerpoint/2010/main" val="3609523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9750" y="1624584"/>
            <a:ext cx="6400800" cy="4256532"/>
          </a:xfrm>
          <a:prstGeom prst="rect">
            <a:avLst/>
          </a:prstGeom>
        </p:spPr>
      </p:pic>
      <p:sp>
        <p:nvSpPr>
          <p:cNvPr id="6146" name="Title 1"/>
          <p:cNvSpPr>
            <a:spLocks noGrp="1"/>
          </p:cNvSpPr>
          <p:nvPr>
            <p:ph type="title"/>
          </p:nvPr>
        </p:nvSpPr>
        <p:spPr>
          <a:xfrm>
            <a:off x="838200" y="114301"/>
            <a:ext cx="7772400" cy="1143000"/>
          </a:xfrm>
        </p:spPr>
        <p:txBody>
          <a:bodyPr/>
          <a:lstStyle/>
          <a:p>
            <a:r>
              <a:rPr lang="en-US" altLang="en-US" sz="4000" b="1" dirty="0"/>
              <a:t>Boating Reference</a:t>
            </a:r>
          </a:p>
        </p:txBody>
      </p:sp>
      <p:sp>
        <p:nvSpPr>
          <p:cNvPr id="6147" name="Slide Number Placeholder 2"/>
          <p:cNvSpPr>
            <a:spLocks noGrp="1"/>
          </p:cNvSpPr>
          <p:nvPr>
            <p:ph type="sldNum" sz="quarter" idx="12"/>
          </p:nvPr>
        </p:nvSpPr>
        <p:spPr>
          <a:xfrm>
            <a:off x="7086600" y="6252882"/>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16</a:t>
            </a:fld>
            <a:endParaRPr lang="en-US" altLang="en-US" sz="1400">
              <a:solidFill>
                <a:srgbClr val="FFFF99"/>
              </a:solidFill>
              <a:latin typeface="Times New Roman" panose="02020603050405020304" pitchFamily="18" charset="0"/>
            </a:endParaRPr>
          </a:p>
        </p:txBody>
      </p:sp>
      <p:sp>
        <p:nvSpPr>
          <p:cNvPr id="6148" name="Rectangle 1">
            <a:hlinkClick r:id="rId4"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4"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4"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3" name="Footer Placeholder 2"/>
          <p:cNvSpPr>
            <a:spLocks noGrp="1"/>
          </p:cNvSpPr>
          <p:nvPr>
            <p:ph type="ftr" sz="quarter" idx="11"/>
          </p:nvPr>
        </p:nvSpPr>
        <p:spPr>
          <a:xfrm>
            <a:off x="3009900" y="6100482"/>
            <a:ext cx="3429000" cy="609600"/>
          </a:xfrm>
        </p:spPr>
        <p:txBody>
          <a:bodyPr/>
          <a:lstStyle/>
          <a:p>
            <a:pPr lvl="0"/>
            <a:r>
              <a:rPr lang="en-US" altLang="x-none" dirty="0">
                <a:solidFill>
                  <a:srgbClr val="FFFFFF"/>
                </a:solidFill>
              </a:rPr>
              <a:t>Wyoming</a:t>
            </a:r>
          </a:p>
          <a:p>
            <a:pPr lvl="0"/>
            <a:r>
              <a:rPr lang="en-US" altLang="x-none" sz="1200" dirty="0">
                <a:solidFill>
                  <a:srgbClr val="FFFFFF"/>
                </a:solidFill>
              </a:rPr>
              <a:t>©USCG Auxiliary Association 2018 </a:t>
            </a:r>
          </a:p>
        </p:txBody>
      </p:sp>
      <p:sp>
        <p:nvSpPr>
          <p:cNvPr id="10" name="TextBox 9"/>
          <p:cNvSpPr txBox="1"/>
          <p:nvPr/>
        </p:nvSpPr>
        <p:spPr>
          <a:xfrm>
            <a:off x="1685925" y="793383"/>
            <a:ext cx="6648450" cy="3539430"/>
          </a:xfrm>
          <a:prstGeom prst="rect">
            <a:avLst/>
          </a:prstGeom>
          <a:noFill/>
        </p:spPr>
        <p:txBody>
          <a:bodyPr wrap="square">
            <a:spAutoFit/>
          </a:bodyPr>
          <a:lstStyle/>
          <a:p>
            <a:pPr algn="ctr">
              <a:defRPr/>
            </a:pPr>
            <a:r>
              <a:rPr lang="en-US" sz="3200" dirty="0">
                <a:solidFill>
                  <a:schemeClr val="bg1"/>
                </a:solidFill>
                <a:latin typeface="+mn-lt"/>
                <a:cs typeface="Symusic" panose="00000400000000000000" pitchFamily="2" charset="0"/>
              </a:rPr>
              <a:t>Material for this supplement is from:</a:t>
            </a:r>
          </a:p>
          <a:p>
            <a:pPr algn="ctr">
              <a:defRPr/>
            </a:pPr>
            <a:r>
              <a:rPr lang="en-US" sz="3200" dirty="0">
                <a:solidFill>
                  <a:schemeClr val="bg1"/>
                </a:solidFill>
                <a:latin typeface="+mn-lt"/>
                <a:cs typeface="Symusic" panose="00000400000000000000" pitchFamily="2" charset="0"/>
              </a:rPr>
              <a:t> </a:t>
            </a:r>
            <a:endParaRPr lang="en-US" sz="3200" i="1" dirty="0">
              <a:solidFill>
                <a:schemeClr val="bg1"/>
              </a:solidFill>
              <a:latin typeface="+mn-lt"/>
              <a:cs typeface="Symusic" panose="00000400000000000000" pitchFamily="2" charset="0"/>
            </a:endParaRPr>
          </a:p>
          <a:p>
            <a:pPr algn="ctr">
              <a:defRPr/>
            </a:pPr>
            <a:r>
              <a:rPr lang="en-US" sz="3200" dirty="0">
                <a:solidFill>
                  <a:schemeClr val="bg1"/>
                </a:solidFill>
                <a:latin typeface="+mn-lt"/>
                <a:cs typeface="Symusic" panose="00000400000000000000" pitchFamily="2" charset="0"/>
              </a:rPr>
              <a:t>https://wgfd.wyo.gov/</a:t>
            </a:r>
          </a:p>
          <a:p>
            <a:pPr algn="ctr">
              <a:defRPr/>
            </a:pPr>
            <a:r>
              <a:rPr lang="en-US" sz="3200" dirty="0">
                <a:solidFill>
                  <a:schemeClr val="bg1"/>
                </a:solidFill>
                <a:latin typeface="+mn-lt"/>
                <a:cs typeface="Symusic" panose="00000400000000000000" pitchFamily="2" charset="0"/>
              </a:rPr>
              <a:t>Regulations/Regulation-PDFs/REGULATIONS_CH22_BROCHURE.pdf</a:t>
            </a:r>
            <a:br>
              <a:rPr lang="en-US" sz="3200" dirty="0">
                <a:solidFill>
                  <a:schemeClr val="bg1"/>
                </a:solidFill>
                <a:latin typeface="+mn-lt"/>
                <a:cs typeface="Symusic" panose="00000400000000000000" pitchFamily="2" charset="0"/>
              </a:rPr>
            </a:br>
            <a:endParaRPr lang="en-US"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152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Who may Operate</a:t>
            </a:r>
          </a:p>
        </p:txBody>
      </p:sp>
      <p:sp>
        <p:nvSpPr>
          <p:cNvPr id="6147" name="Slide Number Placeholder 2"/>
          <p:cNvSpPr>
            <a:spLocks noGrp="1"/>
          </p:cNvSpPr>
          <p:nvPr>
            <p:ph type="sldNum" sz="quarter" idx="12"/>
          </p:nvPr>
        </p:nvSpPr>
        <p:spPr>
          <a:xfrm>
            <a:off x="7086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17</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524001" y="1944112"/>
            <a:ext cx="7086600" cy="3170099"/>
          </a:xfrm>
          <a:prstGeom prst="rect">
            <a:avLst/>
          </a:prstGeom>
          <a:noFill/>
        </p:spPr>
        <p:txBody>
          <a:bodyPr wrap="square">
            <a:spAutoFit/>
          </a:bodyPr>
          <a:lstStyle/>
          <a:p>
            <a:r>
              <a:rPr lang="en-US" sz="3200" dirty="0">
                <a:solidFill>
                  <a:schemeClr val="bg1"/>
                </a:solidFill>
                <a:latin typeface="+mn-lt"/>
              </a:rPr>
              <a:t>A boat operator in Wyoming must be at least sixteen (16) years of age or be accompanied by an adult.</a:t>
            </a:r>
          </a:p>
          <a:p>
            <a:endParaRPr lang="en-US" sz="3200" dirty="0">
              <a:solidFill>
                <a:schemeClr val="bg1"/>
              </a:solidFill>
              <a:latin typeface="+mn-lt"/>
            </a:endParaRPr>
          </a:p>
          <a:p>
            <a:r>
              <a:rPr lang="en-US" b="1" dirty="0">
                <a:solidFill>
                  <a:schemeClr val="bg1"/>
                </a:solidFill>
                <a:latin typeface="+mn-lt"/>
              </a:rPr>
              <a:t>WYOMING DOES NOT RECOGNIZE</a:t>
            </a:r>
          </a:p>
          <a:p>
            <a:r>
              <a:rPr lang="en-US" b="1" dirty="0">
                <a:solidFill>
                  <a:schemeClr val="bg1"/>
                </a:solidFill>
                <a:latin typeface="+mn-lt"/>
              </a:rPr>
              <a:t>OTHER STATES’ LAWS REGARDING</a:t>
            </a:r>
          </a:p>
          <a:p>
            <a:r>
              <a:rPr lang="en-US" b="1" dirty="0">
                <a:solidFill>
                  <a:schemeClr val="bg1"/>
                </a:solidFill>
                <a:latin typeface="+mn-lt"/>
              </a:rPr>
              <a:t>MINIMUM AGE OF OPERATOR</a:t>
            </a:r>
            <a:endParaRPr lang="en-US" sz="3200" b="1" dirty="0">
              <a:solidFill>
                <a:schemeClr val="bg1"/>
              </a:solidFill>
              <a:latin typeface="+mn-lt"/>
            </a:endParaRPr>
          </a:p>
        </p:txBody>
      </p:sp>
      <p:sp>
        <p:nvSpPr>
          <p:cNvPr id="3" name="Footer Placeholder 2"/>
          <p:cNvSpPr>
            <a:spLocks noGrp="1"/>
          </p:cNvSpPr>
          <p:nvPr>
            <p:ph type="ftr" sz="quarter" idx="11"/>
          </p:nvPr>
        </p:nvSpPr>
        <p:spPr>
          <a:xfrm>
            <a:off x="3048000" y="6096000"/>
            <a:ext cx="3352800" cy="609600"/>
          </a:xfrm>
        </p:spPr>
        <p:txBody>
          <a:bodyPr/>
          <a:lstStyle/>
          <a:p>
            <a:pPr lvl="0"/>
            <a:r>
              <a:rPr lang="en-US" altLang="x-none"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1242122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Mandatory Education</a:t>
            </a:r>
          </a:p>
        </p:txBody>
      </p:sp>
      <p:sp>
        <p:nvSpPr>
          <p:cNvPr id="6147" name="Slide Number Placeholder 2"/>
          <p:cNvSpPr>
            <a:spLocks noGrp="1"/>
          </p:cNvSpPr>
          <p:nvPr>
            <p:ph type="sldNum" sz="quarter" idx="12"/>
          </p:nvPr>
        </p:nvSpPr>
        <p:spPr>
          <a:xfrm>
            <a:off x="7104185" y="6257365"/>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18</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524000" y="1944112"/>
            <a:ext cx="7485185" cy="1077218"/>
          </a:xfrm>
          <a:prstGeom prst="rect">
            <a:avLst/>
          </a:prstGeom>
          <a:noFill/>
        </p:spPr>
        <p:txBody>
          <a:bodyPr wrap="square">
            <a:spAutoFit/>
          </a:bodyPr>
          <a:lstStyle/>
          <a:p>
            <a:pPr algn="ctr">
              <a:defRPr/>
            </a:pPr>
            <a:r>
              <a:rPr lang="en-US" sz="3200" dirty="0">
                <a:solidFill>
                  <a:schemeClr val="bg1"/>
                </a:solidFill>
                <a:latin typeface="+mn-lt"/>
              </a:rPr>
              <a:t>There is currently no mandatory boater education requirement in Wyoming.</a:t>
            </a:r>
          </a:p>
        </p:txBody>
      </p:sp>
      <p:sp>
        <p:nvSpPr>
          <p:cNvPr id="3" name="Footer Placeholder 2"/>
          <p:cNvSpPr>
            <a:spLocks noGrp="1"/>
          </p:cNvSpPr>
          <p:nvPr>
            <p:ph type="ftr" sz="quarter" idx="11"/>
          </p:nvPr>
        </p:nvSpPr>
        <p:spPr>
          <a:xfrm>
            <a:off x="3352800" y="6096000"/>
            <a:ext cx="3200400" cy="609600"/>
          </a:xfrm>
        </p:spPr>
        <p:txBody>
          <a:bodyPr/>
          <a:lstStyle/>
          <a:p>
            <a:pPr lvl="0"/>
            <a:r>
              <a:rPr lang="en-US" altLang="x-none"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285077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14400" y="123173"/>
            <a:ext cx="7772400" cy="1143000"/>
          </a:xfrm>
        </p:spPr>
        <p:txBody>
          <a:bodyPr/>
          <a:lstStyle/>
          <a:p>
            <a:r>
              <a:rPr lang="en-US" altLang="en-US" sz="4000" b="1" dirty="0"/>
              <a:t>Boat Registration</a:t>
            </a:r>
          </a:p>
        </p:txBody>
      </p:sp>
      <p:sp>
        <p:nvSpPr>
          <p:cNvPr id="2" name="Footer Placeholder 1"/>
          <p:cNvSpPr>
            <a:spLocks noGrp="1"/>
          </p:cNvSpPr>
          <p:nvPr>
            <p:ph type="ftr" sz="quarter" idx="11"/>
          </p:nvPr>
        </p:nvSpPr>
        <p:spPr>
          <a:xfrm>
            <a:off x="3209365" y="6087035"/>
            <a:ext cx="33528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0243" name="Slide Number Placeholder 2"/>
          <p:cNvSpPr>
            <a:spLocks noGrp="1"/>
          </p:cNvSpPr>
          <p:nvPr>
            <p:ph type="sldNum" sz="quarter" idx="12"/>
          </p:nvPr>
        </p:nvSpPr>
        <p:spPr>
          <a:xfrm>
            <a:off x="7028329" y="6239435"/>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B29F1A6B-8FB8-4B47-80C0-99B73703A250}" type="slidenum">
              <a:rPr lang="en-US" altLang="en-US" sz="1400">
                <a:solidFill>
                  <a:srgbClr val="FFFF99"/>
                </a:solidFill>
                <a:latin typeface="Times New Roman" panose="02020603050405020304" pitchFamily="18" charset="0"/>
              </a:rPr>
              <a:pPr>
                <a:spcBef>
                  <a:spcPct val="0"/>
                </a:spcBef>
              </a:pPr>
              <a:t>19</a:t>
            </a:fld>
            <a:endParaRPr lang="en-US" altLang="en-US" sz="1400">
              <a:solidFill>
                <a:srgbClr val="FFFF99"/>
              </a:solidFill>
              <a:latin typeface="Times New Roman" panose="02020603050405020304" pitchFamily="18" charset="0"/>
            </a:endParaRPr>
          </a:p>
        </p:txBody>
      </p:sp>
      <p:sp>
        <p:nvSpPr>
          <p:cNvPr id="10244" name="TextBox 1"/>
          <p:cNvSpPr txBox="1">
            <a:spLocks noChangeArrowheads="1"/>
          </p:cNvSpPr>
          <p:nvPr/>
        </p:nvSpPr>
        <p:spPr bwMode="auto">
          <a:xfrm>
            <a:off x="1776884" y="1295400"/>
            <a:ext cx="7138516" cy="4142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r>
              <a:rPr lang="en-US" sz="2800" dirty="0">
                <a:solidFill>
                  <a:schemeClr val="bg1"/>
                </a:solidFill>
                <a:latin typeface="Arial" panose="020B0604020202020204" pitchFamily="34" charset="0"/>
                <a:cs typeface="Arial" panose="020B0604020202020204" pitchFamily="34" charset="0"/>
              </a:rPr>
              <a:t>All motorized boats, regardless of length (motorized boats include boats propelled by a trolling motor); and </a:t>
            </a:r>
          </a:p>
          <a:p>
            <a:endParaRPr lang="en-US" sz="2800" dirty="0">
              <a:solidFill>
                <a:schemeClr val="bg1"/>
              </a:solidFill>
              <a:latin typeface="Arial" panose="020B0604020202020204" pitchFamily="34" charset="0"/>
              <a:cs typeface="Arial" panose="020B0604020202020204" pitchFamily="34" charset="0"/>
            </a:endParaRPr>
          </a:p>
          <a:p>
            <a:r>
              <a:rPr lang="en-US" sz="2800" dirty="0">
                <a:solidFill>
                  <a:schemeClr val="bg1"/>
                </a:solidFill>
                <a:latin typeface="Arial" panose="020B0604020202020204" pitchFamily="34" charset="0"/>
                <a:cs typeface="Arial" panose="020B0604020202020204" pitchFamily="34" charset="0"/>
              </a:rPr>
              <a:t>WY registration is valid for one or three years, at the owner’s option.</a:t>
            </a:r>
          </a:p>
          <a:p>
            <a:pPr>
              <a:spcBef>
                <a:spcPct val="0"/>
              </a:spcBef>
            </a:pPr>
            <a:endParaRPr lang="en-US" altLang="en-US" sz="2800" dirty="0">
              <a:solidFill>
                <a:schemeClr val="bg1"/>
              </a:solidFill>
              <a:latin typeface="Arial" panose="020B0604020202020204" pitchFamily="34" charset="0"/>
            </a:endParaRPr>
          </a:p>
          <a:p>
            <a:pPr>
              <a:spcBef>
                <a:spcPct val="0"/>
              </a:spcBef>
            </a:pPr>
            <a:r>
              <a:rPr lang="en-US" altLang="en-US" sz="2800" dirty="0">
                <a:solidFill>
                  <a:schemeClr val="bg1"/>
                </a:solidFill>
                <a:latin typeface="Arial" panose="020B0604020202020204" pitchFamily="34" charset="0"/>
              </a:rPr>
              <a:t>8 digit number with validation decal</a:t>
            </a:r>
          </a:p>
          <a:p>
            <a:pPr>
              <a:spcBef>
                <a:spcPct val="0"/>
              </a:spcBef>
            </a:pPr>
            <a:r>
              <a:rPr lang="en-US" altLang="en-US" sz="2800" dirty="0">
                <a:solidFill>
                  <a:schemeClr val="bg1"/>
                </a:solidFill>
                <a:latin typeface="Arial" panose="020B0604020202020204" pitchFamily="34" charset="0"/>
              </a:rPr>
              <a:t>             WY 2345 AB (decal) 	</a:t>
            </a:r>
          </a:p>
        </p:txBody>
      </p:sp>
    </p:spTree>
    <p:extLst>
      <p:ext uri="{BB962C8B-B14F-4D97-AF65-F5344CB8AC3E}">
        <p14:creationId xmlns:p14="http://schemas.microsoft.com/office/powerpoint/2010/main" val="3898255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a:xfrm>
            <a:off x="6884894" y="6245225"/>
            <a:ext cx="2133600" cy="476250"/>
          </a:xfrm>
        </p:spPr>
        <p:txBody>
          <a:bodyPr/>
          <a:lstStyle/>
          <a:p>
            <a:fld id="{0F131524-BCAE-C843-9DA6-2B19D3D6DEDE}" type="slidenum">
              <a:rPr lang="en-US" altLang="x-none"/>
              <a:pPr/>
              <a:t>2</a:t>
            </a:fld>
            <a:endParaRPr lang="en-US" altLang="x-none"/>
          </a:p>
        </p:txBody>
      </p:sp>
      <p:sp>
        <p:nvSpPr>
          <p:cNvPr id="14340" name="Rectangle 4"/>
          <p:cNvSpPr>
            <a:spLocks noGrp="1" noChangeArrowheads="1"/>
          </p:cNvSpPr>
          <p:nvPr>
            <p:ph type="ctrTitle"/>
          </p:nvPr>
        </p:nvSpPr>
        <p:spPr>
          <a:xfrm>
            <a:off x="1219200" y="304800"/>
            <a:ext cx="7772400" cy="4648200"/>
          </a:xfrm>
        </p:spPr>
        <p:txBody>
          <a:bodyPr/>
          <a:lstStyle/>
          <a:p>
            <a:r>
              <a:rPr lang="en-US" altLang="x-none" dirty="0"/>
              <a:t>Who</a:t>
            </a:r>
            <a:br>
              <a:rPr lang="en-US" altLang="x-none" dirty="0"/>
            </a:br>
            <a:r>
              <a:rPr lang="en-US" altLang="x-none" dirty="0"/>
              <a:t>What</a:t>
            </a:r>
            <a:br>
              <a:rPr lang="en-US" altLang="x-none" dirty="0"/>
            </a:br>
            <a:r>
              <a:rPr lang="en-US" altLang="x-none" dirty="0"/>
              <a:t>When </a:t>
            </a:r>
            <a:br>
              <a:rPr lang="en-US" altLang="x-none" dirty="0"/>
            </a:br>
            <a:r>
              <a:rPr lang="en-US" altLang="x-none" dirty="0"/>
              <a:t>Where</a:t>
            </a:r>
            <a:br>
              <a:rPr lang="en-US" altLang="x-none" dirty="0"/>
            </a:br>
            <a:r>
              <a:rPr lang="en-US" altLang="x-none" dirty="0"/>
              <a:t>Why</a:t>
            </a:r>
            <a:br>
              <a:rPr lang="en-US" altLang="x-none" dirty="0"/>
            </a:br>
            <a:endParaRPr lang="x-none" altLang="x-none" dirty="0"/>
          </a:p>
        </p:txBody>
      </p:sp>
      <p:sp>
        <p:nvSpPr>
          <p:cNvPr id="14341" name="Rectangle 5"/>
          <p:cNvSpPr>
            <a:spLocks noGrp="1" noChangeArrowheads="1"/>
          </p:cNvSpPr>
          <p:nvPr>
            <p:ph type="subTitle" idx="1"/>
          </p:nvPr>
        </p:nvSpPr>
        <p:spPr>
          <a:xfrm>
            <a:off x="1981200" y="4343400"/>
            <a:ext cx="6400800" cy="1752600"/>
          </a:xfrm>
        </p:spPr>
        <p:txBody>
          <a:bodyPr/>
          <a:lstStyle/>
          <a:p>
            <a:r>
              <a:rPr lang="en-US" altLang="x-none" dirty="0"/>
              <a:t>For use with About Boating Safely and Boating Skills &amp; Seamanship</a:t>
            </a:r>
            <a:endParaRPr lang="x-none" altLang="x-none" dirty="0"/>
          </a:p>
        </p:txBody>
      </p:sp>
      <p:sp>
        <p:nvSpPr>
          <p:cNvPr id="2" name="Footer Placeholder 1"/>
          <p:cNvSpPr>
            <a:spLocks noGrp="1"/>
          </p:cNvSpPr>
          <p:nvPr>
            <p:ph type="ftr" sz="quarter" idx="3"/>
          </p:nvPr>
        </p:nvSpPr>
        <p:spPr>
          <a:xfrm>
            <a:off x="1981200" y="5816600"/>
            <a:ext cx="5867400" cy="857250"/>
          </a:xfrm>
        </p:spPr>
        <p:txBody>
          <a:bodyPr/>
          <a:lstStyle/>
          <a:p>
            <a:r>
              <a:rPr lang="en-US" altLang="x-none" dirty="0"/>
              <a:t>PE State Supplement Rollout</a:t>
            </a:r>
          </a:p>
          <a:p>
            <a:r>
              <a:rPr lang="en-US" altLang="x-none" dirty="0"/>
              <a:t> </a:t>
            </a:r>
            <a:r>
              <a:rPr lang="en-US" altLang="x-none" sz="1200" dirty="0"/>
              <a:t>©USCG Auxiliary Association 2018</a:t>
            </a:r>
            <a:r>
              <a:rPr lang="en-US" altLang="x-none" dirty="0"/>
              <a:t> </a:t>
            </a:r>
          </a:p>
        </p:txBody>
      </p:sp>
    </p:spTree>
    <p:extLst>
      <p:ext uri="{BB962C8B-B14F-4D97-AF65-F5344CB8AC3E}">
        <p14:creationId xmlns:p14="http://schemas.microsoft.com/office/powerpoint/2010/main" val="2524393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47377" y="6096000"/>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5" name="Slide Number Placeholder 4"/>
          <p:cNvSpPr>
            <a:spLocks noGrp="1"/>
          </p:cNvSpPr>
          <p:nvPr>
            <p:ph type="sldNum" sz="quarter" idx="12"/>
          </p:nvPr>
        </p:nvSpPr>
        <p:spPr>
          <a:xfrm>
            <a:off x="7203141" y="6342611"/>
            <a:ext cx="1905000" cy="457200"/>
          </a:xfrm>
        </p:spPr>
        <p:txBody>
          <a:bodyPr/>
          <a:lstStyle/>
          <a:p>
            <a:fld id="{6BA64208-401D-364A-B2D4-877A89510A5A}" type="slidenum">
              <a:rPr lang="en-US" altLang="x-none" smtClean="0"/>
              <a:pPr/>
              <a:t>20</a:t>
            </a:fld>
            <a:endParaRPr lang="en-US" altLang="x-none" dirty="0"/>
          </a:p>
        </p:txBody>
      </p:sp>
      <p:sp>
        <p:nvSpPr>
          <p:cNvPr id="6" name="Rectangle 2"/>
          <p:cNvSpPr txBox="1">
            <a:spLocks noChangeArrowheads="1"/>
          </p:cNvSpPr>
          <p:nvPr/>
        </p:nvSpPr>
        <p:spPr bwMode="auto">
          <a:xfrm>
            <a:off x="1143000" y="106363"/>
            <a:ext cx="7696200" cy="1055687"/>
          </a:xfrm>
          <a:prstGeom prst="rect">
            <a:avLst/>
          </a:prstGeom>
          <a:noFill/>
          <a:ln>
            <a:noFill/>
          </a:ln>
          <a:effectLst>
            <a:outerShdw blurRad="63500" dist="38099" dir="2700000" algn="ctr" rotWithShape="0">
              <a:srgbClr val="CC0000">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bg1"/>
                </a:solidFill>
                <a:latin typeface="+mj-lt"/>
                <a:ea typeface="+mj-ea"/>
                <a:cs typeface="+mj-cs"/>
              </a:defRPr>
            </a:lvl1pPr>
            <a:lvl2pPr algn="ctr" rtl="0" fontAlgn="base">
              <a:spcBef>
                <a:spcPct val="0"/>
              </a:spcBef>
              <a:spcAft>
                <a:spcPct val="0"/>
              </a:spcAft>
              <a:defRPr sz="4400">
                <a:solidFill>
                  <a:schemeClr val="bg1"/>
                </a:solidFill>
                <a:latin typeface="Arial Black" charset="0"/>
                <a:ea typeface="Times New Roman" charset="0"/>
                <a:cs typeface="Times New Roman" charset="0"/>
              </a:defRPr>
            </a:lvl2pPr>
            <a:lvl3pPr algn="ctr" rtl="0" fontAlgn="base">
              <a:spcBef>
                <a:spcPct val="0"/>
              </a:spcBef>
              <a:spcAft>
                <a:spcPct val="0"/>
              </a:spcAft>
              <a:defRPr sz="4400">
                <a:solidFill>
                  <a:schemeClr val="bg1"/>
                </a:solidFill>
                <a:latin typeface="Arial Black" charset="0"/>
                <a:ea typeface="Times New Roman" charset="0"/>
                <a:cs typeface="Times New Roman" charset="0"/>
              </a:defRPr>
            </a:lvl3pPr>
            <a:lvl4pPr algn="ctr" rtl="0" fontAlgn="base">
              <a:spcBef>
                <a:spcPct val="0"/>
              </a:spcBef>
              <a:spcAft>
                <a:spcPct val="0"/>
              </a:spcAft>
              <a:defRPr sz="4400">
                <a:solidFill>
                  <a:schemeClr val="bg1"/>
                </a:solidFill>
                <a:latin typeface="Arial Black" charset="0"/>
                <a:ea typeface="Times New Roman" charset="0"/>
                <a:cs typeface="Times New Roman" charset="0"/>
              </a:defRPr>
            </a:lvl4pPr>
            <a:lvl5pPr algn="ctr" rtl="0" fontAlgn="base">
              <a:spcBef>
                <a:spcPct val="0"/>
              </a:spcBef>
              <a:spcAft>
                <a:spcPct val="0"/>
              </a:spcAft>
              <a:defRPr sz="4400">
                <a:solidFill>
                  <a:schemeClr val="bg1"/>
                </a:solidFill>
                <a:latin typeface="Arial Black" charset="0"/>
                <a:ea typeface="Times New Roman" charset="0"/>
                <a:cs typeface="Times New Roman" charset="0"/>
              </a:defRPr>
            </a:lvl5pPr>
            <a:lvl6pPr marL="457200" algn="ctr" rtl="0" fontAlgn="base">
              <a:spcBef>
                <a:spcPct val="0"/>
              </a:spcBef>
              <a:spcAft>
                <a:spcPct val="0"/>
              </a:spcAft>
              <a:defRPr sz="4400">
                <a:solidFill>
                  <a:schemeClr val="bg1"/>
                </a:solidFill>
                <a:latin typeface="Arial Black" charset="0"/>
                <a:ea typeface="Times New Roman" charset="0"/>
                <a:cs typeface="Times New Roman" charset="0"/>
              </a:defRPr>
            </a:lvl6pPr>
            <a:lvl7pPr marL="914400" algn="ctr" rtl="0" fontAlgn="base">
              <a:spcBef>
                <a:spcPct val="0"/>
              </a:spcBef>
              <a:spcAft>
                <a:spcPct val="0"/>
              </a:spcAft>
              <a:defRPr sz="4400">
                <a:solidFill>
                  <a:schemeClr val="bg1"/>
                </a:solidFill>
                <a:latin typeface="Arial Black" charset="0"/>
                <a:ea typeface="Times New Roman" charset="0"/>
                <a:cs typeface="Times New Roman" charset="0"/>
              </a:defRPr>
            </a:lvl7pPr>
            <a:lvl8pPr marL="1371600" algn="ctr" rtl="0" fontAlgn="base">
              <a:spcBef>
                <a:spcPct val="0"/>
              </a:spcBef>
              <a:spcAft>
                <a:spcPct val="0"/>
              </a:spcAft>
              <a:defRPr sz="4400">
                <a:solidFill>
                  <a:schemeClr val="bg1"/>
                </a:solidFill>
                <a:latin typeface="Arial Black" charset="0"/>
                <a:ea typeface="Times New Roman" charset="0"/>
                <a:cs typeface="Times New Roman" charset="0"/>
              </a:defRPr>
            </a:lvl8pPr>
            <a:lvl9pPr marL="1828800" algn="ctr" rtl="0" fontAlgn="base">
              <a:spcBef>
                <a:spcPct val="0"/>
              </a:spcBef>
              <a:spcAft>
                <a:spcPct val="0"/>
              </a:spcAft>
              <a:defRPr sz="4400">
                <a:solidFill>
                  <a:schemeClr val="bg1"/>
                </a:solidFill>
                <a:latin typeface="Arial Black" charset="0"/>
                <a:ea typeface="Times New Roman" charset="0"/>
                <a:cs typeface="Times New Roman" charset="0"/>
              </a:defRPr>
            </a:lvl9pPr>
          </a:lstStyle>
          <a:p>
            <a:pPr>
              <a:defRPr/>
            </a:pPr>
            <a:r>
              <a:rPr lang="en-US" sz="4000" b="1" dirty="0"/>
              <a:t>Correct Display of Numbers</a:t>
            </a:r>
          </a:p>
        </p:txBody>
      </p:sp>
      <p:sp>
        <p:nvSpPr>
          <p:cNvPr id="7" name="Rectangle 7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72" name="Text Box 7"/>
          <p:cNvSpPr txBox="1">
            <a:spLocks noChangeArrowheads="1"/>
          </p:cNvSpPr>
          <p:nvPr/>
        </p:nvSpPr>
        <p:spPr bwMode="auto">
          <a:xfrm>
            <a:off x="2858235" y="1286329"/>
            <a:ext cx="2971800" cy="830997"/>
          </a:xfrm>
          <a:prstGeom prst="rect">
            <a:avLst/>
          </a:prstGeom>
          <a:noFill/>
          <a:ln w="50800">
            <a:noFill/>
            <a:miter lim="800000"/>
            <a:headEnd/>
            <a:tailEnd type="none" w="med" len="lg"/>
          </a:ln>
        </p:spPr>
        <p:txBody>
          <a:bodyPr wrap="square">
            <a:prstTxWarp prst="textNoShape">
              <a:avLst/>
            </a:prstTxWarp>
            <a:spAutoFit/>
          </a:bodyPr>
          <a:lstStyle/>
          <a:p>
            <a:pPr algn="ctr" eaLnBrk="1" hangingPunct="1"/>
            <a:r>
              <a:rPr lang="en-US" dirty="0">
                <a:solidFill>
                  <a:schemeClr val="bg1"/>
                </a:solidFill>
                <a:latin typeface="+mn-lt"/>
              </a:rPr>
              <a:t>3’’  High</a:t>
            </a:r>
          </a:p>
          <a:p>
            <a:pPr algn="ctr" eaLnBrk="1" hangingPunct="1"/>
            <a:r>
              <a:rPr lang="en-US" dirty="0">
                <a:solidFill>
                  <a:schemeClr val="bg1"/>
                </a:solidFill>
                <a:latin typeface="+mn-lt"/>
              </a:rPr>
              <a:t>Contrasting colors</a:t>
            </a:r>
          </a:p>
        </p:txBody>
      </p:sp>
      <p:sp>
        <p:nvSpPr>
          <p:cNvPr id="73" name="Text Box 8"/>
          <p:cNvSpPr txBox="1">
            <a:spLocks noChangeArrowheads="1"/>
          </p:cNvSpPr>
          <p:nvPr/>
        </p:nvSpPr>
        <p:spPr bwMode="auto">
          <a:xfrm>
            <a:off x="2039494" y="5701346"/>
            <a:ext cx="5492366" cy="461665"/>
          </a:xfrm>
          <a:prstGeom prst="rect">
            <a:avLst/>
          </a:prstGeom>
          <a:noFill/>
          <a:ln w="50800">
            <a:noFill/>
            <a:miter lim="800000"/>
            <a:headEnd/>
            <a:tailEnd type="none" w="med" len="lg"/>
          </a:ln>
        </p:spPr>
        <p:txBody>
          <a:bodyPr wrap="square">
            <a:prstTxWarp prst="textNoShape">
              <a:avLst/>
            </a:prstTxWarp>
            <a:spAutoFit/>
          </a:bodyPr>
          <a:lstStyle/>
          <a:p>
            <a:pPr algn="ctr" eaLnBrk="1" hangingPunct="1"/>
            <a:r>
              <a:rPr lang="en-US" dirty="0">
                <a:solidFill>
                  <a:schemeClr val="bg1"/>
                </a:solidFill>
                <a:latin typeface="+mn-lt"/>
              </a:rPr>
              <a:t>Decal within 3 inches of WY Number</a:t>
            </a:r>
          </a:p>
        </p:txBody>
      </p:sp>
      <p:cxnSp>
        <p:nvCxnSpPr>
          <p:cNvPr id="74" name="Straight Connector 73"/>
          <p:cNvCxnSpPr/>
          <p:nvPr/>
        </p:nvCxnSpPr>
        <p:spPr bwMode="auto">
          <a:xfrm flipH="1" flipV="1">
            <a:off x="1527236" y="3972444"/>
            <a:ext cx="925992" cy="1643513"/>
          </a:xfrm>
          <a:prstGeom prst="line">
            <a:avLst/>
          </a:prstGeom>
          <a:solidFill>
            <a:schemeClr val="accent1"/>
          </a:solidFill>
          <a:ln w="50800" cap="flat" cmpd="sng" algn="ctr">
            <a:solidFill>
              <a:schemeClr val="bg1"/>
            </a:solidFill>
            <a:prstDash val="solid"/>
            <a:round/>
            <a:headEnd type="none" w="med" len="med"/>
            <a:tailEnd type="triangle" w="med" len="lg"/>
          </a:ln>
          <a:effectLst/>
        </p:spPr>
      </p:cxnSp>
      <p:cxnSp>
        <p:nvCxnSpPr>
          <p:cNvPr id="75" name="Straight Connector 74"/>
          <p:cNvCxnSpPr/>
          <p:nvPr/>
        </p:nvCxnSpPr>
        <p:spPr bwMode="auto">
          <a:xfrm>
            <a:off x="5791200" y="2027921"/>
            <a:ext cx="517226" cy="1297214"/>
          </a:xfrm>
          <a:prstGeom prst="line">
            <a:avLst/>
          </a:prstGeom>
          <a:solidFill>
            <a:schemeClr val="accent1"/>
          </a:solidFill>
          <a:ln w="50800" cap="flat" cmpd="sng" algn="ctr">
            <a:solidFill>
              <a:schemeClr val="bg1"/>
            </a:solidFill>
            <a:prstDash val="solid"/>
            <a:round/>
            <a:headEnd type="none" w="med" len="med"/>
            <a:tailEnd type="triangle" w="med" len="lg"/>
          </a:ln>
          <a:effectLst/>
        </p:spPr>
      </p:cxnSp>
      <p:cxnSp>
        <p:nvCxnSpPr>
          <p:cNvPr id="79" name="Straight Connector 78"/>
          <p:cNvCxnSpPr/>
          <p:nvPr/>
        </p:nvCxnSpPr>
        <p:spPr>
          <a:xfrm>
            <a:off x="843079" y="3295779"/>
            <a:ext cx="3581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4991100" y="3276557"/>
            <a:ext cx="3848100" cy="41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143000" y="4800600"/>
            <a:ext cx="24808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4969647" y="3156759"/>
            <a:ext cx="844744" cy="178022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3607165" y="3169377"/>
            <a:ext cx="901811" cy="163122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5814391" y="4958016"/>
            <a:ext cx="3048000" cy="74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1715235" y="3393877"/>
            <a:ext cx="2286000" cy="461665"/>
          </a:xfrm>
          <a:prstGeom prst="rect">
            <a:avLst/>
          </a:prstGeom>
          <a:noFill/>
        </p:spPr>
        <p:txBody>
          <a:bodyPr wrap="square" rtlCol="0">
            <a:spAutoFit/>
          </a:bodyPr>
          <a:lstStyle/>
          <a:p>
            <a:r>
              <a:rPr lang="en-US" dirty="0">
                <a:solidFill>
                  <a:schemeClr val="bg1"/>
                </a:solidFill>
                <a:latin typeface="+mj-lt"/>
              </a:rPr>
              <a:t>WY 2345 AB</a:t>
            </a:r>
          </a:p>
        </p:txBody>
      </p:sp>
      <p:sp>
        <p:nvSpPr>
          <p:cNvPr id="97" name="TextBox 96"/>
          <p:cNvSpPr txBox="1"/>
          <p:nvPr/>
        </p:nvSpPr>
        <p:spPr>
          <a:xfrm>
            <a:off x="5550265" y="3410524"/>
            <a:ext cx="2286000" cy="461665"/>
          </a:xfrm>
          <a:prstGeom prst="rect">
            <a:avLst/>
          </a:prstGeom>
          <a:noFill/>
        </p:spPr>
        <p:txBody>
          <a:bodyPr wrap="square" rtlCol="0">
            <a:spAutoFit/>
          </a:bodyPr>
          <a:lstStyle/>
          <a:p>
            <a:r>
              <a:rPr lang="en-US" dirty="0">
                <a:solidFill>
                  <a:schemeClr val="bg1"/>
                </a:solidFill>
                <a:latin typeface="+mj-lt"/>
              </a:rPr>
              <a:t>WY 2345 AB</a:t>
            </a:r>
          </a:p>
        </p:txBody>
      </p:sp>
      <p:cxnSp>
        <p:nvCxnSpPr>
          <p:cNvPr id="101" name="Straight Connector 100"/>
          <p:cNvCxnSpPr/>
          <p:nvPr/>
        </p:nvCxnSpPr>
        <p:spPr bwMode="auto">
          <a:xfrm flipH="1">
            <a:off x="2064257" y="2141490"/>
            <a:ext cx="777943" cy="1095084"/>
          </a:xfrm>
          <a:prstGeom prst="line">
            <a:avLst/>
          </a:prstGeom>
          <a:solidFill>
            <a:schemeClr val="accent1"/>
          </a:solidFill>
          <a:ln w="50800" cap="flat" cmpd="sng" algn="ctr">
            <a:solidFill>
              <a:schemeClr val="bg1"/>
            </a:solidFill>
            <a:prstDash val="solid"/>
            <a:round/>
            <a:headEnd type="none" w="med" len="med"/>
            <a:tailEnd type="triangle" w="med" len="lg"/>
          </a:ln>
          <a:effectLst/>
        </p:spPr>
      </p:cxnSp>
      <p:sp>
        <p:nvSpPr>
          <p:cNvPr id="104" name="Rectangle 103"/>
          <p:cNvSpPr/>
          <p:nvPr/>
        </p:nvSpPr>
        <p:spPr>
          <a:xfrm>
            <a:off x="1158653" y="3463039"/>
            <a:ext cx="381000" cy="36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7836360" y="3479612"/>
            <a:ext cx="391438" cy="316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p:cNvCxnSpPr/>
          <p:nvPr/>
        </p:nvCxnSpPr>
        <p:spPr bwMode="auto">
          <a:xfrm flipV="1">
            <a:off x="6896100" y="3749942"/>
            <a:ext cx="864683" cy="1951403"/>
          </a:xfrm>
          <a:prstGeom prst="line">
            <a:avLst/>
          </a:prstGeom>
          <a:solidFill>
            <a:schemeClr val="accent1"/>
          </a:solidFill>
          <a:ln w="50800" cap="flat" cmpd="sng" algn="ctr">
            <a:solidFill>
              <a:schemeClr val="bg1"/>
            </a:solidFill>
            <a:prstDash val="solid"/>
            <a:round/>
            <a:headEnd type="none" w="med" len="med"/>
            <a:tailEnd type="triangle" w="med" len="lg"/>
          </a:ln>
          <a:effectLst/>
        </p:spPr>
      </p:cxnSp>
      <p:cxnSp>
        <p:nvCxnSpPr>
          <p:cNvPr id="114" name="Straight Connector 113"/>
          <p:cNvCxnSpPr/>
          <p:nvPr/>
        </p:nvCxnSpPr>
        <p:spPr>
          <a:xfrm>
            <a:off x="819985" y="3133446"/>
            <a:ext cx="369172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4953000" y="3106929"/>
            <a:ext cx="3909391" cy="4662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7286261" y="5050866"/>
            <a:ext cx="1883074" cy="461665"/>
          </a:xfrm>
          <a:prstGeom prst="rect">
            <a:avLst/>
          </a:prstGeom>
          <a:noFill/>
        </p:spPr>
        <p:txBody>
          <a:bodyPr wrap="square" rtlCol="0">
            <a:spAutoFit/>
          </a:bodyPr>
          <a:lstStyle/>
          <a:p>
            <a:r>
              <a:rPr lang="en-US" dirty="0">
                <a:solidFill>
                  <a:schemeClr val="bg1"/>
                </a:solidFill>
                <a:latin typeface="+mj-lt"/>
              </a:rPr>
              <a:t>Port Side</a:t>
            </a:r>
          </a:p>
        </p:txBody>
      </p:sp>
      <p:sp>
        <p:nvSpPr>
          <p:cNvPr id="126" name="TextBox 125"/>
          <p:cNvSpPr txBox="1"/>
          <p:nvPr/>
        </p:nvSpPr>
        <p:spPr>
          <a:xfrm>
            <a:off x="1143000" y="4936984"/>
            <a:ext cx="2848302" cy="461665"/>
          </a:xfrm>
          <a:prstGeom prst="rect">
            <a:avLst/>
          </a:prstGeom>
          <a:noFill/>
        </p:spPr>
        <p:txBody>
          <a:bodyPr wrap="square" rtlCol="0">
            <a:spAutoFit/>
          </a:bodyPr>
          <a:lstStyle/>
          <a:p>
            <a:r>
              <a:rPr lang="en-US" dirty="0">
                <a:solidFill>
                  <a:schemeClr val="bg1"/>
                </a:solidFill>
                <a:latin typeface="+mj-lt"/>
              </a:rPr>
              <a:t>Starboard Side</a:t>
            </a:r>
          </a:p>
        </p:txBody>
      </p:sp>
    </p:spTree>
    <p:extLst>
      <p:ext uri="{BB962C8B-B14F-4D97-AF65-F5344CB8AC3E}">
        <p14:creationId xmlns:p14="http://schemas.microsoft.com/office/powerpoint/2010/main" val="3452242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44575" y="65088"/>
            <a:ext cx="7696200" cy="1055687"/>
          </a:xfrm>
        </p:spPr>
        <p:txBody>
          <a:bodyPr/>
          <a:lstStyle/>
          <a:p>
            <a:pPr eaLnBrk="1" hangingPunct="1"/>
            <a:r>
              <a:rPr lang="en-US" altLang="en-US" sz="4000" b="1"/>
              <a:t>Maximum Capacities</a:t>
            </a:r>
          </a:p>
        </p:txBody>
      </p:sp>
      <p:pic>
        <p:nvPicPr>
          <p:cNvPr id="11267" name="Picture 4" descr="231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181600" y="2260600"/>
            <a:ext cx="3886200" cy="2921000"/>
          </a:xfrm>
        </p:spPr>
      </p:pic>
      <p:sp>
        <p:nvSpPr>
          <p:cNvPr id="15366" name="Rectangle 3"/>
          <p:cNvSpPr>
            <a:spLocks noGrp="1" noChangeArrowheads="1"/>
          </p:cNvSpPr>
          <p:nvPr>
            <p:ph type="body" sz="half" idx="1"/>
          </p:nvPr>
        </p:nvSpPr>
        <p:spPr>
          <a:xfrm>
            <a:off x="609600" y="1120775"/>
            <a:ext cx="4724400" cy="4800600"/>
          </a:xfrm>
        </p:spPr>
        <p:txBody>
          <a:bodyPr/>
          <a:lstStyle/>
          <a:p>
            <a:pPr marL="457200" indent="-457200" eaLnBrk="1" hangingPunct="1">
              <a:lnSpc>
                <a:spcPct val="130000"/>
              </a:lnSpc>
              <a:buFont typeface="Arial" panose="020B0604020202020204" pitchFamily="34" charset="0"/>
              <a:buChar char="•"/>
              <a:defRPr/>
            </a:pPr>
            <a:r>
              <a:rPr lang="en-US" altLang="en-US" dirty="0"/>
              <a:t>Capacity label by manufacturer</a:t>
            </a:r>
          </a:p>
          <a:p>
            <a:pPr marL="457200" indent="-457200" eaLnBrk="1" hangingPunct="1">
              <a:lnSpc>
                <a:spcPct val="130000"/>
              </a:lnSpc>
              <a:buFont typeface="Arial" panose="020B0604020202020204" pitchFamily="34" charset="0"/>
              <a:buChar char="•"/>
              <a:defRPr/>
            </a:pPr>
            <a:r>
              <a:rPr lang="en-US" altLang="en-US" dirty="0"/>
              <a:t>Number of persons</a:t>
            </a:r>
          </a:p>
          <a:p>
            <a:pPr marL="457200" indent="-457200" eaLnBrk="1" hangingPunct="1">
              <a:lnSpc>
                <a:spcPct val="130000"/>
              </a:lnSpc>
              <a:buFont typeface="Arial" panose="020B0604020202020204" pitchFamily="34" charset="0"/>
              <a:buChar char="•"/>
              <a:defRPr/>
            </a:pPr>
            <a:r>
              <a:rPr lang="en-US" altLang="en-US" dirty="0"/>
              <a:t>Weight for persons, motor and gear</a:t>
            </a:r>
          </a:p>
          <a:p>
            <a:pPr marL="457200" indent="-457200" eaLnBrk="1" hangingPunct="1">
              <a:lnSpc>
                <a:spcPct val="130000"/>
              </a:lnSpc>
              <a:buFont typeface="Arial" panose="020B0604020202020204" pitchFamily="34" charset="0"/>
              <a:buChar char="•"/>
              <a:defRPr/>
            </a:pPr>
            <a:r>
              <a:rPr lang="en-US" altLang="en-US" dirty="0"/>
              <a:t>Maximum engine horsepower</a:t>
            </a:r>
            <a:endParaRPr lang="en-US" altLang="en-US" b="1" dirty="0"/>
          </a:p>
          <a:p>
            <a:pPr marL="0" indent="0" eaLnBrk="1" hangingPunct="1">
              <a:lnSpc>
                <a:spcPct val="90000"/>
              </a:lnSpc>
              <a:defRPr/>
            </a:pPr>
            <a:endParaRPr lang="en-US" altLang="en-US" dirty="0"/>
          </a:p>
        </p:txBody>
      </p:sp>
      <p:sp>
        <p:nvSpPr>
          <p:cNvPr id="3" name="Slide Number Placeholder 2"/>
          <p:cNvSpPr>
            <a:spLocks noGrp="1"/>
          </p:cNvSpPr>
          <p:nvPr>
            <p:ph type="sldNum" sz="quarter" idx="10"/>
          </p:nvPr>
        </p:nvSpPr>
        <p:spPr>
          <a:xfrm>
            <a:off x="7162800" y="6272306"/>
            <a:ext cx="1905000" cy="457200"/>
          </a:xfrm>
        </p:spPr>
        <p:txBody>
          <a:bodyPr/>
          <a:lstStyle/>
          <a:p>
            <a:fld id="{89E1254E-7C07-4248-8223-2A9701AF0008}" type="slidenum">
              <a:rPr lang="en-US" altLang="en-US" smtClean="0"/>
              <a:pPr/>
              <a:t>21</a:t>
            </a:fld>
            <a:endParaRPr lang="en-US" altLang="en-US" dirty="0"/>
          </a:p>
        </p:txBody>
      </p:sp>
      <p:pic>
        <p:nvPicPr>
          <p:cNvPr id="5" name="Picture 4"/>
          <p:cNvPicPr>
            <a:picLocks noChangeAspect="1"/>
          </p:cNvPicPr>
          <p:nvPr/>
        </p:nvPicPr>
        <p:blipFill>
          <a:blip r:embed="rId4"/>
          <a:stretch>
            <a:fillRect/>
          </a:stretch>
        </p:blipFill>
        <p:spPr>
          <a:xfrm>
            <a:off x="2971800" y="5991826"/>
            <a:ext cx="3273836" cy="737680"/>
          </a:xfrm>
          <a:prstGeom prst="rect">
            <a:avLst/>
          </a:prstGeom>
        </p:spPr>
      </p:pic>
    </p:spTree>
    <p:extLst>
      <p:ext uri="{BB962C8B-B14F-4D97-AF65-F5344CB8AC3E}">
        <p14:creationId xmlns:p14="http://schemas.microsoft.com/office/powerpoint/2010/main" val="354765960"/>
      </p:ext>
    </p:extLst>
  </p:cSld>
  <p:clrMapOvr>
    <a:masterClrMapping/>
  </p:clrMapOvr>
  <p:transition advTm="29516"/>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514600" y="167470"/>
            <a:ext cx="4701436" cy="838200"/>
          </a:xfrm>
        </p:spPr>
        <p:txBody>
          <a:bodyPr/>
          <a:lstStyle/>
          <a:p>
            <a:r>
              <a:rPr lang="en-US" altLang="en-US" sz="4000" b="1" dirty="0"/>
              <a:t>Life Jackets</a:t>
            </a:r>
          </a:p>
        </p:txBody>
      </p:sp>
      <p:sp>
        <p:nvSpPr>
          <p:cNvPr id="2" name="Footer Placeholder 1"/>
          <p:cNvSpPr>
            <a:spLocks noGrp="1"/>
          </p:cNvSpPr>
          <p:nvPr>
            <p:ph type="ftr" sz="quarter" idx="11"/>
          </p:nvPr>
        </p:nvSpPr>
        <p:spPr>
          <a:xfrm>
            <a:off x="2971800" y="6096000"/>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2291" name="Slide Number Placeholder 2"/>
          <p:cNvSpPr>
            <a:spLocks noGrp="1"/>
          </p:cNvSpPr>
          <p:nvPr>
            <p:ph type="sldNum" sz="quarter" idx="12"/>
          </p:nvPr>
        </p:nvSpPr>
        <p:spPr>
          <a:xfrm>
            <a:off x="7086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E450E85D-BAA9-4BC1-B199-C28D35E73446}" type="slidenum">
              <a:rPr lang="en-US" altLang="en-US" sz="1400">
                <a:solidFill>
                  <a:srgbClr val="FFFF99"/>
                </a:solidFill>
                <a:latin typeface="Times New Roman" panose="02020603050405020304" pitchFamily="18" charset="0"/>
              </a:rPr>
              <a:pPr>
                <a:spcBef>
                  <a:spcPct val="0"/>
                </a:spcBef>
              </a:pPr>
              <a:t>22</a:t>
            </a:fld>
            <a:endParaRPr lang="en-US" altLang="en-US" sz="1400">
              <a:solidFill>
                <a:srgbClr val="FFFF99"/>
              </a:solidFill>
              <a:latin typeface="Times New Roman" panose="02020603050405020304" pitchFamily="18" charset="0"/>
            </a:endParaRPr>
          </a:p>
        </p:txBody>
      </p:sp>
      <p:sp>
        <p:nvSpPr>
          <p:cNvPr id="12292" name="TextBox 1"/>
          <p:cNvSpPr txBox="1">
            <a:spLocks noChangeArrowheads="1"/>
          </p:cNvSpPr>
          <p:nvPr/>
        </p:nvSpPr>
        <p:spPr bwMode="auto">
          <a:xfrm>
            <a:off x="1295400" y="681037"/>
            <a:ext cx="73914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r>
              <a:rPr lang="en-US" altLang="en-US" sz="2400" dirty="0">
                <a:solidFill>
                  <a:schemeClr val="bg1"/>
                </a:solidFill>
                <a:latin typeface="Arial" panose="020B0604020202020204" pitchFamily="34" charset="0"/>
              </a:rPr>
              <a:t>A USCG approved wearable personal flotation device (PFD) correctly sized and in serviceable condition is required to be on board for every person</a:t>
            </a:r>
          </a:p>
          <a:p>
            <a:pPr>
              <a:spcBef>
                <a:spcPct val="0"/>
              </a:spcBef>
            </a:pPr>
            <a:endParaRPr lang="en-US" altLang="en-US" sz="2400" dirty="0">
              <a:solidFill>
                <a:schemeClr val="bg1"/>
              </a:solidFill>
              <a:latin typeface="Arial" panose="020B0604020202020204" pitchFamily="34" charset="0"/>
            </a:endParaRPr>
          </a:p>
          <a:p>
            <a:pPr>
              <a:spcBef>
                <a:spcPct val="0"/>
              </a:spcBef>
            </a:pPr>
            <a:r>
              <a:rPr lang="en-US" altLang="en-US" sz="2400" dirty="0">
                <a:solidFill>
                  <a:schemeClr val="bg1"/>
                </a:solidFill>
                <a:latin typeface="Arial" panose="020B0604020202020204" pitchFamily="34" charset="0"/>
              </a:rPr>
              <a:t>Boats 16 feet and longer must additionally carry a USCG approved </a:t>
            </a:r>
            <a:r>
              <a:rPr lang="en-US" altLang="en-US" sz="2400" dirty="0" err="1">
                <a:solidFill>
                  <a:schemeClr val="bg1"/>
                </a:solidFill>
                <a:latin typeface="Arial" panose="020B0604020202020204" pitchFamily="34" charset="0"/>
              </a:rPr>
              <a:t>throwable</a:t>
            </a:r>
            <a:r>
              <a:rPr lang="en-US" altLang="en-US" sz="2400" dirty="0">
                <a:solidFill>
                  <a:schemeClr val="bg1"/>
                </a:solidFill>
                <a:latin typeface="Arial" panose="020B0604020202020204" pitchFamily="34" charset="0"/>
              </a:rPr>
              <a:t> device (not canoe or kayak)</a:t>
            </a:r>
          </a:p>
          <a:p>
            <a:pPr>
              <a:spcBef>
                <a:spcPct val="0"/>
              </a:spcBef>
            </a:pPr>
            <a:endParaRPr lang="en-US" altLang="en-US" sz="2400" dirty="0">
              <a:solidFill>
                <a:schemeClr val="bg1"/>
              </a:solidFill>
              <a:latin typeface="Arial" panose="020B0604020202020204" pitchFamily="34" charset="0"/>
            </a:endParaRPr>
          </a:p>
          <a:p>
            <a:pPr>
              <a:spcBef>
                <a:spcPct val="0"/>
              </a:spcBef>
            </a:pPr>
            <a:r>
              <a:rPr lang="en-US" altLang="en-US" sz="2400" dirty="0">
                <a:solidFill>
                  <a:schemeClr val="bg1"/>
                </a:solidFill>
                <a:latin typeface="Arial" panose="020B0604020202020204" pitchFamily="34" charset="0"/>
              </a:rPr>
              <a:t>Persons being towed, those under age 13, and those operating PWC MUST wear a PFD</a:t>
            </a:r>
          </a:p>
          <a:p>
            <a:pPr>
              <a:spcBef>
                <a:spcPct val="0"/>
              </a:spcBef>
            </a:pPr>
            <a:endParaRPr lang="en-US" altLang="en-US" sz="2400" dirty="0">
              <a:solidFill>
                <a:schemeClr val="bg1"/>
              </a:solidFill>
              <a:latin typeface="Arial" panose="020B0604020202020204" pitchFamily="34" charset="0"/>
            </a:endParaRPr>
          </a:p>
          <a:p>
            <a:pPr>
              <a:spcBef>
                <a:spcPct val="0"/>
              </a:spcBef>
            </a:pPr>
            <a:r>
              <a:rPr lang="en-US" altLang="en-US" sz="2400" dirty="0">
                <a:solidFill>
                  <a:schemeClr val="bg1"/>
                </a:solidFill>
                <a:latin typeface="Arial" panose="020B0604020202020204" pitchFamily="34" charset="0"/>
              </a:rPr>
              <a:t>PFDs with water impact ratings are suggested for high speed watersports such as operating PWC and being towed </a:t>
            </a:r>
          </a:p>
        </p:txBody>
      </p:sp>
    </p:spTree>
    <p:extLst>
      <p:ext uri="{BB962C8B-B14F-4D97-AF65-F5344CB8AC3E}">
        <p14:creationId xmlns:p14="http://schemas.microsoft.com/office/powerpoint/2010/main" val="1696414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59077" y="76200"/>
            <a:ext cx="7772400" cy="1143000"/>
          </a:xfrm>
        </p:spPr>
        <p:txBody>
          <a:bodyPr/>
          <a:lstStyle/>
          <a:p>
            <a:r>
              <a:rPr lang="en-US" altLang="en-US" sz="4000" b="1" dirty="0"/>
              <a:t>Signaling Devices</a:t>
            </a:r>
          </a:p>
        </p:txBody>
      </p:sp>
      <p:sp>
        <p:nvSpPr>
          <p:cNvPr id="2" name="Footer Placeholder 1"/>
          <p:cNvSpPr>
            <a:spLocks noGrp="1"/>
          </p:cNvSpPr>
          <p:nvPr>
            <p:ph type="ftr" sz="quarter" idx="11"/>
          </p:nvPr>
        </p:nvSpPr>
        <p:spPr>
          <a:xfrm>
            <a:off x="3068877" y="6172200"/>
            <a:ext cx="33528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8435" name="Slide Number Placeholder 2"/>
          <p:cNvSpPr>
            <a:spLocks noGrp="1"/>
          </p:cNvSpPr>
          <p:nvPr>
            <p:ph type="sldNum" sz="quarter" idx="12"/>
          </p:nvPr>
        </p:nvSpPr>
        <p:spPr>
          <a:xfrm>
            <a:off x="7207624" y="63246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D9F32F59-7098-4E9A-8D52-1BCE385257EA}" type="slidenum">
              <a:rPr lang="en-US" altLang="en-US" sz="1400">
                <a:solidFill>
                  <a:srgbClr val="FFFF99"/>
                </a:solidFill>
                <a:latin typeface="Times New Roman" panose="02020603050405020304" pitchFamily="18" charset="0"/>
              </a:rPr>
              <a:pPr>
                <a:spcBef>
                  <a:spcPct val="0"/>
                </a:spcBef>
              </a:pPr>
              <a:t>23</a:t>
            </a:fld>
            <a:endParaRPr lang="en-US" altLang="en-US" sz="1400" dirty="0">
              <a:solidFill>
                <a:srgbClr val="FFFF99"/>
              </a:solidFill>
              <a:latin typeface="Times New Roman" panose="02020603050405020304" pitchFamily="18" charset="0"/>
            </a:endParaRPr>
          </a:p>
        </p:txBody>
      </p:sp>
      <p:sp>
        <p:nvSpPr>
          <p:cNvPr id="4" name="TextBox 3"/>
          <p:cNvSpPr txBox="1"/>
          <p:nvPr/>
        </p:nvSpPr>
        <p:spPr>
          <a:xfrm>
            <a:off x="1676400" y="990600"/>
            <a:ext cx="7124700" cy="5262979"/>
          </a:xfrm>
          <a:prstGeom prst="rect">
            <a:avLst/>
          </a:prstGeom>
          <a:noFill/>
        </p:spPr>
        <p:txBody>
          <a:bodyPr wrap="square">
            <a:spAutoFit/>
          </a:bodyPr>
          <a:lstStyle/>
          <a:p>
            <a:r>
              <a:rPr lang="en-US" dirty="0">
                <a:solidFill>
                  <a:schemeClr val="bg1"/>
                </a:solidFill>
                <a:latin typeface="+mn-lt"/>
              </a:rPr>
              <a:t>Class A&amp;B Boats (under 26ft) </a:t>
            </a:r>
          </a:p>
          <a:p>
            <a:r>
              <a:rPr lang="en-US" dirty="0">
                <a:solidFill>
                  <a:schemeClr val="bg1"/>
                </a:solidFill>
                <a:latin typeface="+mn-lt"/>
              </a:rPr>
              <a:t>Mouth, hand or power operated device capable of producing a blast of two (2) seconds or more duration and audible for at least one-half (1/2) mile.</a:t>
            </a:r>
          </a:p>
          <a:p>
            <a:endParaRPr lang="en-US" dirty="0">
              <a:solidFill>
                <a:schemeClr val="bg1"/>
              </a:solidFill>
              <a:latin typeface="+mn-lt"/>
            </a:endParaRPr>
          </a:p>
          <a:p>
            <a:r>
              <a:rPr lang="en-US" dirty="0">
                <a:solidFill>
                  <a:schemeClr val="bg1"/>
                </a:solidFill>
                <a:latin typeface="+mn-lt"/>
              </a:rPr>
              <a:t>Class C Boats (26 </a:t>
            </a:r>
            <a:r>
              <a:rPr lang="en-US" dirty="0" err="1">
                <a:solidFill>
                  <a:schemeClr val="bg1"/>
                </a:solidFill>
                <a:latin typeface="+mn-lt"/>
              </a:rPr>
              <a:t>ft</a:t>
            </a:r>
            <a:r>
              <a:rPr lang="en-US" dirty="0">
                <a:solidFill>
                  <a:schemeClr val="bg1"/>
                </a:solidFill>
                <a:latin typeface="+mn-lt"/>
              </a:rPr>
              <a:t> up to 40ft) </a:t>
            </a:r>
          </a:p>
          <a:p>
            <a:r>
              <a:rPr lang="en-US" dirty="0">
                <a:solidFill>
                  <a:schemeClr val="bg1"/>
                </a:solidFill>
                <a:latin typeface="+mn-lt"/>
              </a:rPr>
              <a:t>Hand or power operated device capable of producing a blast of two (2) seconds or more duration and audible for at least one (1) mile. </a:t>
            </a:r>
          </a:p>
          <a:p>
            <a:endParaRPr lang="en-US" dirty="0">
              <a:solidFill>
                <a:schemeClr val="bg1"/>
              </a:solidFill>
              <a:latin typeface="+mn-lt"/>
            </a:endParaRPr>
          </a:p>
          <a:p>
            <a:r>
              <a:rPr lang="en-US" dirty="0">
                <a:solidFill>
                  <a:schemeClr val="bg1"/>
                </a:solidFill>
                <a:latin typeface="+mn-lt"/>
              </a:rPr>
              <a:t>Class D Boats (40 </a:t>
            </a:r>
            <a:r>
              <a:rPr lang="en-US" dirty="0" err="1">
                <a:solidFill>
                  <a:schemeClr val="bg1"/>
                </a:solidFill>
                <a:latin typeface="+mn-lt"/>
              </a:rPr>
              <a:t>ft</a:t>
            </a:r>
            <a:r>
              <a:rPr lang="en-US" dirty="0">
                <a:solidFill>
                  <a:schemeClr val="bg1"/>
                </a:solidFill>
                <a:latin typeface="+mn-lt"/>
              </a:rPr>
              <a:t> and over)</a:t>
            </a:r>
            <a:br>
              <a:rPr lang="en-US" dirty="0">
                <a:solidFill>
                  <a:schemeClr val="bg1"/>
                </a:solidFill>
                <a:latin typeface="+mn-lt"/>
              </a:rPr>
            </a:br>
            <a:r>
              <a:rPr lang="en-US" dirty="0">
                <a:solidFill>
                  <a:schemeClr val="bg1"/>
                </a:solidFill>
                <a:latin typeface="+mn-lt"/>
                <a:cs typeface="Arial" panose="020B0604020202020204" pitchFamily="34" charset="0"/>
              </a:rPr>
              <a:t>Power operated device capable of producing a blast of two (2) seconds or more duration and audible for a distance of at least one (1) mile. </a:t>
            </a:r>
            <a:r>
              <a:rPr lang="en-US" dirty="0">
                <a:latin typeface="+mn-lt"/>
              </a:rPr>
              <a:t> </a:t>
            </a:r>
          </a:p>
        </p:txBody>
      </p:sp>
    </p:spTree>
    <p:extLst>
      <p:ext uri="{BB962C8B-B14F-4D97-AF65-F5344CB8AC3E}">
        <p14:creationId xmlns:p14="http://schemas.microsoft.com/office/powerpoint/2010/main" val="1101575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1507331" y="1308100"/>
            <a:ext cx="6129338"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eaLnBrk="1" hangingPunct="1">
              <a:spcBef>
                <a:spcPts val="600"/>
              </a:spcBef>
              <a:buFontTx/>
              <a:buChar char="•"/>
            </a:pPr>
            <a:r>
              <a:rPr lang="en-US" altLang="en-US" sz="2800" b="0" dirty="0">
                <a:solidFill>
                  <a:schemeClr val="bg1"/>
                </a:solidFill>
              </a:rPr>
              <a:t>MSD holds sewage</a:t>
            </a:r>
          </a:p>
          <a:p>
            <a:pPr eaLnBrk="1" hangingPunct="1">
              <a:spcBef>
                <a:spcPts val="600"/>
              </a:spcBef>
              <a:buFontTx/>
              <a:buChar char="•"/>
            </a:pPr>
            <a:r>
              <a:rPr lang="en-US" altLang="en-US" sz="2800" b="0" dirty="0">
                <a:solidFill>
                  <a:schemeClr val="bg1"/>
                </a:solidFill>
              </a:rPr>
              <a:t>Some MSDs can treat sewage</a:t>
            </a:r>
          </a:p>
          <a:p>
            <a:pPr eaLnBrk="1" hangingPunct="1">
              <a:spcBef>
                <a:spcPts val="600"/>
              </a:spcBef>
              <a:buFontTx/>
              <a:buChar char="•"/>
            </a:pPr>
            <a:r>
              <a:rPr lang="en-US" altLang="en-US" sz="2800" b="0" dirty="0">
                <a:solidFill>
                  <a:schemeClr val="bg1"/>
                </a:solidFill>
              </a:rPr>
              <a:t>Use pump out stations</a:t>
            </a:r>
          </a:p>
          <a:p>
            <a:pPr eaLnBrk="1" hangingPunct="1">
              <a:spcBef>
                <a:spcPts val="600"/>
              </a:spcBef>
              <a:buFontTx/>
              <a:buChar char="•"/>
            </a:pPr>
            <a:endParaRPr lang="en-US" altLang="en-US" sz="2800" b="0" dirty="0">
              <a:solidFill>
                <a:schemeClr val="bg1"/>
              </a:solidFill>
            </a:endParaRPr>
          </a:p>
          <a:p>
            <a:pPr eaLnBrk="1" hangingPunct="1">
              <a:spcBef>
                <a:spcPts val="600"/>
              </a:spcBef>
              <a:buFontTx/>
              <a:buChar char="•"/>
            </a:pPr>
            <a:r>
              <a:rPr lang="en-US" altLang="en-US" sz="2800" dirty="0">
                <a:solidFill>
                  <a:schemeClr val="bg1"/>
                </a:solidFill>
              </a:rPr>
              <a:t>ALL Wyoming waters </a:t>
            </a:r>
            <a:br>
              <a:rPr lang="en-US" altLang="en-US" sz="2800" dirty="0">
                <a:solidFill>
                  <a:schemeClr val="bg1"/>
                </a:solidFill>
              </a:rPr>
            </a:br>
            <a:r>
              <a:rPr lang="en-US" altLang="en-US" sz="2800" dirty="0">
                <a:solidFill>
                  <a:schemeClr val="bg1"/>
                </a:solidFill>
              </a:rPr>
              <a:t>are no</a:t>
            </a:r>
            <a:r>
              <a:rPr lang="en-US" altLang="en-US" sz="2800" b="0" dirty="0">
                <a:solidFill>
                  <a:schemeClr val="bg1"/>
                </a:solidFill>
              </a:rPr>
              <a:t> </a:t>
            </a:r>
            <a:r>
              <a:rPr lang="en-US" altLang="en-US" sz="2800" dirty="0">
                <a:solidFill>
                  <a:schemeClr val="bg1"/>
                </a:solidFill>
              </a:rPr>
              <a:t>discharge zones</a:t>
            </a:r>
            <a:r>
              <a:rPr lang="en-US" altLang="en-US" sz="2800" b="0" dirty="0">
                <a:solidFill>
                  <a:schemeClr val="bg1"/>
                </a:solidFill>
              </a:rPr>
              <a:t>. </a:t>
            </a:r>
          </a:p>
          <a:p>
            <a:pPr eaLnBrk="1" hangingPunct="1">
              <a:spcBef>
                <a:spcPts val="600"/>
              </a:spcBef>
              <a:buFontTx/>
              <a:buChar char="•"/>
            </a:pPr>
            <a:endParaRPr lang="en-US" altLang="en-US" sz="2800" b="0" dirty="0">
              <a:solidFill>
                <a:schemeClr val="bg1"/>
              </a:solidFill>
            </a:endParaRPr>
          </a:p>
          <a:p>
            <a:pPr eaLnBrk="1" hangingPunct="1">
              <a:spcBef>
                <a:spcPts val="600"/>
              </a:spcBef>
              <a:buFontTx/>
              <a:buChar char="•"/>
            </a:pPr>
            <a:r>
              <a:rPr lang="en-US" altLang="en-US" sz="2800" b="0" dirty="0">
                <a:solidFill>
                  <a:schemeClr val="bg1"/>
                </a:solidFill>
              </a:rPr>
              <a:t>Type I and II marine Heads </a:t>
            </a:r>
            <a:r>
              <a:rPr lang="en-US" altLang="en-US" sz="2800" dirty="0">
                <a:solidFill>
                  <a:schemeClr val="bg1"/>
                </a:solidFill>
              </a:rPr>
              <a:t>must</a:t>
            </a:r>
            <a:r>
              <a:rPr lang="en-US" altLang="en-US" sz="2800" b="0" dirty="0">
                <a:solidFill>
                  <a:schemeClr val="bg1"/>
                </a:solidFill>
              </a:rPr>
              <a:t> </a:t>
            </a:r>
            <a:r>
              <a:rPr lang="en-US" altLang="en-US" sz="2800" dirty="0">
                <a:solidFill>
                  <a:schemeClr val="bg1"/>
                </a:solidFill>
              </a:rPr>
              <a:t>be sealed </a:t>
            </a:r>
            <a:r>
              <a:rPr lang="en-US" altLang="en-US" sz="2800" b="0" dirty="0">
                <a:solidFill>
                  <a:schemeClr val="bg1"/>
                </a:solidFill>
              </a:rPr>
              <a:t>to prevent discharge</a:t>
            </a:r>
          </a:p>
          <a:p>
            <a:pPr algn="just" eaLnBrk="1" hangingPunct="1">
              <a:spcBef>
                <a:spcPts val="600"/>
              </a:spcBef>
              <a:buFontTx/>
              <a:buChar char="•"/>
            </a:pPr>
            <a:endParaRPr lang="en-US" altLang="en-US" sz="2800" b="0" dirty="0">
              <a:solidFill>
                <a:srgbClr val="FFFF00"/>
              </a:solidFill>
            </a:endParaRPr>
          </a:p>
        </p:txBody>
      </p:sp>
      <p:sp>
        <p:nvSpPr>
          <p:cNvPr id="19460" name="Rectangle 9"/>
          <p:cNvSpPr>
            <a:spLocks noChangeArrowheads="1"/>
          </p:cNvSpPr>
          <p:nvPr/>
        </p:nvSpPr>
        <p:spPr bwMode="auto">
          <a:xfrm>
            <a:off x="8556625" y="6462713"/>
            <a:ext cx="36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lgn="ctr" eaLnBrk="1" hangingPunct="1">
              <a:spcBef>
                <a:spcPct val="0"/>
              </a:spcBef>
            </a:pPr>
            <a:fld id="{B0CD9D1E-F8F8-4B0A-88D9-A62B329A5EE3}" type="slidenum">
              <a:rPr lang="en-US" altLang="en-US" sz="1400">
                <a:solidFill>
                  <a:srgbClr val="FFFF99"/>
                </a:solidFill>
                <a:latin typeface="Times New Roman" panose="02020603050405020304" pitchFamily="18" charset="0"/>
              </a:rPr>
              <a:pPr algn="ctr" eaLnBrk="1" hangingPunct="1">
                <a:spcBef>
                  <a:spcPct val="0"/>
                </a:spcBef>
              </a:pPr>
              <a:t>24</a:t>
            </a:fld>
            <a:endParaRPr lang="en-US" altLang="en-US" sz="1400">
              <a:solidFill>
                <a:srgbClr val="FFFF00"/>
              </a:solidFill>
              <a:latin typeface="Arial" panose="020B0604020202020204" pitchFamily="34" charset="0"/>
            </a:endParaRPr>
          </a:p>
        </p:txBody>
      </p:sp>
      <p:sp>
        <p:nvSpPr>
          <p:cNvPr id="6" name="Rectangle 2"/>
          <p:cNvSpPr txBox="1">
            <a:spLocks noChangeArrowheads="1"/>
          </p:cNvSpPr>
          <p:nvPr/>
        </p:nvSpPr>
        <p:spPr>
          <a:xfrm>
            <a:off x="523875" y="76200"/>
            <a:ext cx="8504238" cy="914400"/>
          </a:xfrm>
          <a:prstGeom prst="rect">
            <a:avLst/>
          </a:prstGeom>
        </p:spPr>
        <p:txBody>
          <a:bodyPr/>
          <a:lstStyle>
            <a:lvl1pPr algn="ctr" rtl="0" eaLnBrk="0" fontAlgn="base" hangingPunct="0">
              <a:lnSpc>
                <a:spcPct val="80000"/>
              </a:lnSpc>
              <a:spcBef>
                <a:spcPct val="0"/>
              </a:spcBef>
              <a:spcAft>
                <a:spcPct val="0"/>
              </a:spcAft>
              <a:defRPr sz="4400">
                <a:solidFill>
                  <a:schemeClr val="tx2"/>
                </a:solidFill>
                <a:latin typeface="+mj-lt"/>
                <a:ea typeface="+mj-ea"/>
                <a:cs typeface="+mj-cs"/>
              </a:defRPr>
            </a:lvl1pPr>
            <a:lvl2pPr algn="ctr" rtl="0" eaLnBrk="0" fontAlgn="base" hangingPunct="0">
              <a:lnSpc>
                <a:spcPct val="80000"/>
              </a:lnSpc>
              <a:spcBef>
                <a:spcPct val="0"/>
              </a:spcBef>
              <a:spcAft>
                <a:spcPct val="0"/>
              </a:spcAft>
              <a:defRPr sz="4400">
                <a:solidFill>
                  <a:schemeClr val="tx2"/>
                </a:solidFill>
                <a:latin typeface="Tahoma" pitchFamily="34" charset="0"/>
              </a:defRPr>
            </a:lvl2pPr>
            <a:lvl3pPr algn="ctr" rtl="0" eaLnBrk="0" fontAlgn="base" hangingPunct="0">
              <a:lnSpc>
                <a:spcPct val="80000"/>
              </a:lnSpc>
              <a:spcBef>
                <a:spcPct val="0"/>
              </a:spcBef>
              <a:spcAft>
                <a:spcPct val="0"/>
              </a:spcAft>
              <a:defRPr sz="4400">
                <a:solidFill>
                  <a:schemeClr val="tx2"/>
                </a:solidFill>
                <a:latin typeface="Tahoma" pitchFamily="34" charset="0"/>
              </a:defRPr>
            </a:lvl3pPr>
            <a:lvl4pPr algn="ctr" rtl="0" eaLnBrk="0" fontAlgn="base" hangingPunct="0">
              <a:lnSpc>
                <a:spcPct val="80000"/>
              </a:lnSpc>
              <a:spcBef>
                <a:spcPct val="0"/>
              </a:spcBef>
              <a:spcAft>
                <a:spcPct val="0"/>
              </a:spcAft>
              <a:defRPr sz="4400">
                <a:solidFill>
                  <a:schemeClr val="tx2"/>
                </a:solidFill>
                <a:latin typeface="Tahoma" pitchFamily="34" charset="0"/>
              </a:defRPr>
            </a:lvl4pPr>
            <a:lvl5pPr algn="ctr" rtl="0" eaLnBrk="0" fontAlgn="base" hangingPunct="0">
              <a:lnSpc>
                <a:spcPct val="80000"/>
              </a:lnSpc>
              <a:spcBef>
                <a:spcPct val="0"/>
              </a:spcBef>
              <a:spcAft>
                <a:spcPct val="0"/>
              </a:spcAft>
              <a:defRPr sz="4400">
                <a:solidFill>
                  <a:schemeClr val="tx2"/>
                </a:solidFill>
                <a:latin typeface="Tahoma" pitchFamily="34" charset="0"/>
              </a:defRPr>
            </a:lvl5pPr>
            <a:lvl6pPr marL="457200" algn="ctr" rtl="0" eaLnBrk="1" fontAlgn="base" hangingPunct="1">
              <a:lnSpc>
                <a:spcPct val="80000"/>
              </a:lnSpc>
              <a:spcBef>
                <a:spcPct val="0"/>
              </a:spcBef>
              <a:spcAft>
                <a:spcPct val="0"/>
              </a:spcAft>
              <a:defRPr sz="4400">
                <a:solidFill>
                  <a:schemeClr val="tx2"/>
                </a:solidFill>
                <a:latin typeface="Tahoma" pitchFamily="34" charset="0"/>
              </a:defRPr>
            </a:lvl6pPr>
            <a:lvl7pPr marL="914400" algn="ctr" rtl="0" eaLnBrk="1" fontAlgn="base" hangingPunct="1">
              <a:lnSpc>
                <a:spcPct val="80000"/>
              </a:lnSpc>
              <a:spcBef>
                <a:spcPct val="0"/>
              </a:spcBef>
              <a:spcAft>
                <a:spcPct val="0"/>
              </a:spcAft>
              <a:defRPr sz="4400">
                <a:solidFill>
                  <a:schemeClr val="tx2"/>
                </a:solidFill>
                <a:latin typeface="Tahoma" pitchFamily="34" charset="0"/>
              </a:defRPr>
            </a:lvl7pPr>
            <a:lvl8pPr marL="1371600" algn="ctr" rtl="0" eaLnBrk="1" fontAlgn="base" hangingPunct="1">
              <a:lnSpc>
                <a:spcPct val="80000"/>
              </a:lnSpc>
              <a:spcBef>
                <a:spcPct val="0"/>
              </a:spcBef>
              <a:spcAft>
                <a:spcPct val="0"/>
              </a:spcAft>
              <a:defRPr sz="4400">
                <a:solidFill>
                  <a:schemeClr val="tx2"/>
                </a:solidFill>
                <a:latin typeface="Tahoma" pitchFamily="34" charset="0"/>
              </a:defRPr>
            </a:lvl8pPr>
            <a:lvl9pPr marL="1828800" algn="ctr" rtl="0" eaLnBrk="1" fontAlgn="base" hangingPunct="1">
              <a:lnSpc>
                <a:spcPct val="80000"/>
              </a:lnSpc>
              <a:spcBef>
                <a:spcPct val="0"/>
              </a:spcBef>
              <a:spcAft>
                <a:spcPct val="0"/>
              </a:spcAft>
              <a:defRPr sz="4400">
                <a:solidFill>
                  <a:schemeClr val="tx2"/>
                </a:solidFill>
                <a:latin typeface="Tahoma" pitchFamily="34" charset="0"/>
              </a:defRPr>
            </a:lvl9pPr>
          </a:lstStyle>
          <a:p>
            <a:pPr eaLnBrk="1" hangingPunct="1">
              <a:defRPr/>
            </a:pPr>
            <a:r>
              <a:rPr lang="en-US" sz="4000" dirty="0">
                <a:solidFill>
                  <a:schemeClr val="bg1"/>
                </a:solidFill>
              </a:rPr>
              <a:t>Marine Sanitation </a:t>
            </a:r>
          </a:p>
          <a:p>
            <a:pPr eaLnBrk="1" hangingPunct="1">
              <a:defRPr/>
            </a:pPr>
            <a:r>
              <a:rPr lang="en-US" sz="4000" dirty="0">
                <a:solidFill>
                  <a:schemeClr val="bg1"/>
                </a:solidFill>
              </a:rPr>
              <a:t>Devices (MSD)</a:t>
            </a:r>
            <a:endParaRPr lang="en-US" altLang="en-US" sz="4000" kern="0" dirty="0">
              <a:solidFill>
                <a:schemeClr val="bg1"/>
              </a:solidFill>
            </a:endParaRPr>
          </a:p>
        </p:txBody>
      </p:sp>
      <p:pic>
        <p:nvPicPr>
          <p:cNvPr id="19462" name="Picture 6" descr="pumpout-station-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88163" y="2597150"/>
            <a:ext cx="1849437" cy="183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a:xfrm>
            <a:off x="3216835" y="6157913"/>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34617556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048000" y="6172200"/>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20482" name="Slide Number Placeholder 1"/>
          <p:cNvSpPr>
            <a:spLocks noGrp="1"/>
          </p:cNvSpPr>
          <p:nvPr>
            <p:ph type="sldNum" sz="quarter" idx="12"/>
          </p:nvPr>
        </p:nvSpPr>
        <p:spPr>
          <a:xfrm>
            <a:off x="70104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BC8A1A7-7E75-4275-A9F6-DFD3523B8AA3}" type="slidenum">
              <a:rPr lang="en-US" altLang="en-US" sz="1400">
                <a:solidFill>
                  <a:srgbClr val="FFFF99"/>
                </a:solidFill>
                <a:latin typeface="Times New Roman" panose="02020603050405020304" pitchFamily="18" charset="0"/>
              </a:rPr>
              <a:pPr>
                <a:spcBef>
                  <a:spcPct val="0"/>
                </a:spcBef>
              </a:pPr>
              <a:t>25</a:t>
            </a:fld>
            <a:endParaRPr lang="en-US" altLang="en-US" sz="1400">
              <a:solidFill>
                <a:srgbClr val="FFFF99"/>
              </a:solidFill>
              <a:latin typeface="Times New Roman" panose="02020603050405020304" pitchFamily="18" charset="0"/>
            </a:endParaRPr>
          </a:p>
        </p:txBody>
      </p:sp>
      <p:pic>
        <p:nvPicPr>
          <p:cNvPr id="2048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084535"/>
            <a:ext cx="7253333" cy="4706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Box 4"/>
          <p:cNvSpPr txBox="1">
            <a:spLocks noChangeArrowheads="1"/>
          </p:cNvSpPr>
          <p:nvPr/>
        </p:nvSpPr>
        <p:spPr bwMode="auto">
          <a:xfrm>
            <a:off x="1524000" y="304800"/>
            <a:ext cx="69453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lgn="ctr" eaLnBrk="1" hangingPunct="1">
              <a:spcBef>
                <a:spcPct val="0"/>
              </a:spcBef>
            </a:pPr>
            <a:r>
              <a:rPr lang="en-US" altLang="en-US" dirty="0">
                <a:solidFill>
                  <a:schemeClr val="bg1"/>
                </a:solidFill>
                <a:latin typeface="Arial" panose="020B0604020202020204" pitchFamily="34" charset="0"/>
              </a:rPr>
              <a:t>International Marine Pollution Law</a:t>
            </a:r>
          </a:p>
        </p:txBody>
      </p:sp>
    </p:spTree>
    <p:extLst>
      <p:ext uri="{BB962C8B-B14F-4D97-AF65-F5344CB8AC3E}">
        <p14:creationId xmlns:p14="http://schemas.microsoft.com/office/powerpoint/2010/main" val="4024332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1028"/>
          <p:cNvSpPr>
            <a:spLocks noGrp="1" noChangeArrowheads="1"/>
          </p:cNvSpPr>
          <p:nvPr>
            <p:ph type="title"/>
          </p:nvPr>
        </p:nvSpPr>
        <p:spPr>
          <a:xfrm>
            <a:off x="712694" y="359430"/>
            <a:ext cx="7772400" cy="1143000"/>
          </a:xfrm>
        </p:spPr>
        <p:txBody>
          <a:bodyPr/>
          <a:lstStyle/>
          <a:p>
            <a:pPr eaLnBrk="1" hangingPunct="1"/>
            <a:r>
              <a:rPr lang="en-US" altLang="en-US" b="1" dirty="0"/>
              <a:t>Oil/Fuel Spills</a:t>
            </a:r>
            <a:endParaRPr lang="en-US" altLang="en-US" dirty="0"/>
          </a:p>
        </p:txBody>
      </p:sp>
      <p:sp>
        <p:nvSpPr>
          <p:cNvPr id="2" name="Footer Placeholder 1"/>
          <p:cNvSpPr>
            <a:spLocks noGrp="1"/>
          </p:cNvSpPr>
          <p:nvPr>
            <p:ph type="ftr" sz="quarter" idx="11"/>
          </p:nvPr>
        </p:nvSpPr>
        <p:spPr>
          <a:xfrm>
            <a:off x="2971800" y="6172200"/>
            <a:ext cx="34290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a:p>
            <a:r>
              <a:rPr lang="en-US" altLang="x-none" dirty="0"/>
              <a:t> </a:t>
            </a:r>
          </a:p>
        </p:txBody>
      </p:sp>
      <p:sp>
        <p:nvSpPr>
          <p:cNvPr id="22533" name="Slide Number Placeholder 4"/>
          <p:cNvSpPr>
            <a:spLocks noGrp="1"/>
          </p:cNvSpPr>
          <p:nvPr>
            <p:ph type="sldNum" sz="quarter" idx="12"/>
          </p:nvPr>
        </p:nvSpPr>
        <p:spPr>
          <a:xfrm>
            <a:off x="70104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r>
              <a:rPr lang="en-US" altLang="en-US" sz="1400">
                <a:solidFill>
                  <a:srgbClr val="FFFF99"/>
                </a:solidFill>
                <a:latin typeface="Times New Roman" panose="02020603050405020304" pitchFamily="18" charset="0"/>
              </a:rPr>
              <a:t> </a:t>
            </a:r>
            <a:fld id="{E8743A86-D234-4572-AE02-EB156343CBFD}" type="slidenum">
              <a:rPr lang="en-US" altLang="en-US" sz="1400">
                <a:solidFill>
                  <a:srgbClr val="FFFF99"/>
                </a:solidFill>
                <a:latin typeface="Times New Roman" panose="02020603050405020304" pitchFamily="18" charset="0"/>
              </a:rPr>
              <a:pPr>
                <a:spcBef>
                  <a:spcPct val="0"/>
                </a:spcBef>
              </a:pPr>
              <a:t>26</a:t>
            </a:fld>
            <a:r>
              <a:rPr lang="en-US" altLang="en-US" sz="1400">
                <a:solidFill>
                  <a:srgbClr val="FFFF99"/>
                </a:solidFill>
                <a:latin typeface="Times New Roman" panose="02020603050405020304" pitchFamily="18" charset="0"/>
              </a:rPr>
              <a:t> </a:t>
            </a:r>
          </a:p>
        </p:txBody>
      </p:sp>
      <p:sp>
        <p:nvSpPr>
          <p:cNvPr id="22531" name="TextBox 5"/>
          <p:cNvSpPr txBox="1">
            <a:spLocks noChangeArrowheads="1"/>
          </p:cNvSpPr>
          <p:nvPr/>
        </p:nvSpPr>
        <p:spPr bwMode="auto">
          <a:xfrm>
            <a:off x="1828800" y="1295400"/>
            <a:ext cx="682289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eaLnBrk="1" hangingPunct="1">
              <a:spcBef>
                <a:spcPct val="0"/>
              </a:spcBef>
            </a:pPr>
            <a:r>
              <a:rPr lang="en-US" altLang="en-US" sz="2400" dirty="0">
                <a:solidFill>
                  <a:schemeClr val="bg1"/>
                </a:solidFill>
                <a:latin typeface="Arial" panose="020B0604020202020204" pitchFamily="34" charset="0"/>
              </a:rPr>
              <a:t>Spills reported immediately to;</a:t>
            </a:r>
          </a:p>
          <a:p>
            <a:pPr eaLnBrk="1" hangingPunct="1">
              <a:spcBef>
                <a:spcPct val="0"/>
              </a:spcBef>
            </a:pPr>
            <a:r>
              <a:rPr lang="en-US" altLang="en-US" sz="2400" dirty="0">
                <a:solidFill>
                  <a:schemeClr val="bg1"/>
                </a:solidFill>
                <a:latin typeface="Arial" panose="020B0604020202020204" pitchFamily="34" charset="0"/>
              </a:rPr>
              <a:t>   US Coast Guard at 1-800-424-8802 </a:t>
            </a:r>
          </a:p>
          <a:p>
            <a:pPr eaLnBrk="1" hangingPunct="1">
              <a:spcBef>
                <a:spcPct val="0"/>
              </a:spcBef>
            </a:pPr>
            <a:r>
              <a:rPr lang="en-US" altLang="en-US" sz="2400" dirty="0">
                <a:solidFill>
                  <a:schemeClr val="bg1"/>
                </a:solidFill>
                <a:latin typeface="Arial" panose="020B0604020202020204" pitchFamily="34" charset="0"/>
              </a:rPr>
              <a:t> </a:t>
            </a:r>
          </a:p>
          <a:p>
            <a:pPr eaLnBrk="1" hangingPunct="1">
              <a:spcBef>
                <a:spcPct val="0"/>
              </a:spcBef>
            </a:pPr>
            <a:r>
              <a:rPr lang="en-US" altLang="en-US" sz="2400" dirty="0">
                <a:solidFill>
                  <a:schemeClr val="bg1"/>
                </a:solidFill>
                <a:latin typeface="Arial" panose="020B0604020202020204" pitchFamily="34" charset="0"/>
              </a:rPr>
              <a:t>Placard displayed for vessels 26 feet and longer</a:t>
            </a:r>
            <a:r>
              <a:rPr lang="en-US" altLang="en-US" sz="2400" dirty="0">
                <a:latin typeface="Arial" panose="020B0604020202020204" pitchFamily="34" charset="0"/>
              </a:rPr>
              <a:t>’</a:t>
            </a:r>
          </a:p>
          <a:p>
            <a:pPr eaLnBrk="1" hangingPunct="1">
              <a:spcBef>
                <a:spcPct val="0"/>
              </a:spcBef>
            </a:pPr>
            <a:endParaRPr lang="en-US" altLang="en-US" sz="2400" dirty="0">
              <a:latin typeface="Arial" panose="020B0604020202020204" pitchFamily="34" charset="0"/>
            </a:endParaRPr>
          </a:p>
        </p:txBody>
      </p:sp>
      <p:pic>
        <p:nvPicPr>
          <p:cNvPr id="2253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234392"/>
            <a:ext cx="5127625" cy="264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085344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838200" y="228601"/>
            <a:ext cx="7620000" cy="849312"/>
          </a:xfrm>
        </p:spPr>
        <p:txBody>
          <a:bodyPr/>
          <a:lstStyle/>
          <a:p>
            <a:r>
              <a:rPr lang="en-US" altLang="en-US" sz="4000" b="1" dirty="0"/>
              <a:t>   Water Skis &amp; Surfboards</a:t>
            </a:r>
          </a:p>
        </p:txBody>
      </p:sp>
      <p:sp>
        <p:nvSpPr>
          <p:cNvPr id="2" name="Footer Placeholder 1"/>
          <p:cNvSpPr>
            <a:spLocks noGrp="1"/>
          </p:cNvSpPr>
          <p:nvPr>
            <p:ph type="ftr" sz="quarter" idx="11"/>
          </p:nvPr>
        </p:nvSpPr>
        <p:spPr>
          <a:xfrm>
            <a:off x="3124200" y="6096000"/>
            <a:ext cx="32004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3315" name="Slide Number Placeholder 2"/>
          <p:cNvSpPr>
            <a:spLocks noGrp="1"/>
          </p:cNvSpPr>
          <p:nvPr>
            <p:ph type="sldNum" sz="quarter" idx="12"/>
          </p:nvPr>
        </p:nvSpPr>
        <p:spPr>
          <a:xfrm>
            <a:off x="70485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BA28A325-EB1E-40AD-AA2D-F89E90F67F9C}" type="slidenum">
              <a:rPr lang="en-US" altLang="en-US" sz="1400">
                <a:solidFill>
                  <a:srgbClr val="FFFF99"/>
                </a:solidFill>
                <a:latin typeface="Times New Roman" panose="02020603050405020304" pitchFamily="18" charset="0"/>
              </a:rPr>
              <a:pPr>
                <a:spcBef>
                  <a:spcPct val="0"/>
                </a:spcBef>
              </a:pPr>
              <a:t>27</a:t>
            </a:fld>
            <a:endParaRPr lang="en-US" altLang="en-US" sz="1400">
              <a:solidFill>
                <a:srgbClr val="FFFF99"/>
              </a:solidFill>
              <a:latin typeface="Times New Roman" panose="02020603050405020304" pitchFamily="18" charset="0"/>
            </a:endParaRPr>
          </a:p>
        </p:txBody>
      </p:sp>
      <p:sp>
        <p:nvSpPr>
          <p:cNvPr id="13316" name="TextBox 3"/>
          <p:cNvSpPr txBox="1">
            <a:spLocks noChangeArrowheads="1"/>
          </p:cNvSpPr>
          <p:nvPr/>
        </p:nvSpPr>
        <p:spPr bwMode="auto">
          <a:xfrm>
            <a:off x="1447800" y="1077913"/>
            <a:ext cx="7315200" cy="5115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defRPr sz="3200">
                <a:solidFill>
                  <a:schemeClr val="tx2"/>
                </a:solidFill>
                <a:latin typeface="Tahoma" panose="020B0604030504040204" pitchFamily="34" charset="0"/>
              </a:defRPr>
            </a:lvl1pPr>
            <a:lvl2pPr marL="914400" indent="-45720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buFontTx/>
              <a:buChar char="•"/>
            </a:pPr>
            <a:r>
              <a:rPr lang="en-US" altLang="en-US" b="0" dirty="0">
                <a:solidFill>
                  <a:schemeClr val="bg1"/>
                </a:solidFill>
                <a:latin typeface="Arial" panose="020B0604020202020204" pitchFamily="34" charset="0"/>
              </a:rPr>
              <a:t>Applies to persons being towed</a:t>
            </a:r>
            <a:br>
              <a:rPr lang="en-US" altLang="en-US" b="0" dirty="0">
                <a:solidFill>
                  <a:schemeClr val="bg1"/>
                </a:solidFill>
                <a:latin typeface="Arial" panose="020B0604020202020204" pitchFamily="34" charset="0"/>
              </a:rPr>
            </a:br>
            <a:endParaRPr lang="en-US" altLang="en-US" b="0" dirty="0">
              <a:solidFill>
                <a:schemeClr val="bg1"/>
              </a:solidFill>
              <a:latin typeface="Arial" panose="020B0604020202020204" pitchFamily="34" charset="0"/>
            </a:endParaRPr>
          </a:p>
          <a:p>
            <a:pPr>
              <a:spcBef>
                <a:spcPct val="0"/>
              </a:spcBef>
              <a:buFontTx/>
              <a:buChar char="•"/>
            </a:pPr>
            <a:r>
              <a:rPr lang="en-US" altLang="en-US" b="0" dirty="0">
                <a:solidFill>
                  <a:schemeClr val="bg1"/>
                </a:solidFill>
                <a:latin typeface="Arial" panose="020B0604020202020204" pitchFamily="34" charset="0"/>
              </a:rPr>
              <a:t>All being towed must wear PFD</a:t>
            </a:r>
            <a:br>
              <a:rPr lang="en-US" altLang="en-US" b="0" dirty="0">
                <a:solidFill>
                  <a:schemeClr val="bg1"/>
                </a:solidFill>
                <a:latin typeface="Arial" panose="020B0604020202020204" pitchFamily="34" charset="0"/>
              </a:rPr>
            </a:br>
            <a:endParaRPr lang="en-US" altLang="en-US" b="0" dirty="0">
              <a:solidFill>
                <a:schemeClr val="bg1"/>
              </a:solidFill>
              <a:latin typeface="Arial" panose="020B0604020202020204" pitchFamily="34" charset="0"/>
            </a:endParaRPr>
          </a:p>
          <a:p>
            <a:pPr>
              <a:spcBef>
                <a:spcPct val="0"/>
              </a:spcBef>
              <a:buFontTx/>
              <a:buChar char="•"/>
            </a:pPr>
            <a:r>
              <a:rPr lang="en-US" altLang="en-US" b="0" dirty="0">
                <a:solidFill>
                  <a:schemeClr val="bg1"/>
                </a:solidFill>
                <a:latin typeface="Arial" panose="020B0604020202020204" pitchFamily="34" charset="0"/>
              </a:rPr>
              <a:t>Allowed only between </a:t>
            </a:r>
            <a:r>
              <a:rPr lang="en-US" altLang="en-US" dirty="0">
                <a:solidFill>
                  <a:schemeClr val="bg1"/>
                </a:solidFill>
                <a:latin typeface="Arial" panose="020B0604020202020204" pitchFamily="34" charset="0"/>
              </a:rPr>
              <a:t>1 hour prior to sunrise</a:t>
            </a:r>
            <a:r>
              <a:rPr lang="en-US" altLang="en-US" b="0" dirty="0">
                <a:solidFill>
                  <a:schemeClr val="bg1"/>
                </a:solidFill>
                <a:latin typeface="Arial" panose="020B0604020202020204" pitchFamily="34" charset="0"/>
              </a:rPr>
              <a:t> and 1 hour after sunset</a:t>
            </a:r>
            <a:br>
              <a:rPr lang="en-US" altLang="en-US" b="0" dirty="0">
                <a:solidFill>
                  <a:schemeClr val="bg1"/>
                </a:solidFill>
                <a:latin typeface="Arial" panose="020B0604020202020204" pitchFamily="34" charset="0"/>
              </a:rPr>
            </a:br>
            <a:endParaRPr lang="en-US" altLang="en-US" b="0" dirty="0">
              <a:solidFill>
                <a:schemeClr val="bg1"/>
              </a:solidFill>
              <a:latin typeface="Arial" panose="020B0604020202020204" pitchFamily="34" charset="0"/>
            </a:endParaRPr>
          </a:p>
          <a:p>
            <a:r>
              <a:rPr lang="en-US" altLang="en-US" b="0" dirty="0">
                <a:solidFill>
                  <a:schemeClr val="bg1"/>
                </a:solidFill>
                <a:latin typeface="Arial" panose="020B0604020202020204" pitchFamily="34" charset="0"/>
              </a:rPr>
              <a:t>Must have 13 year or older observer or wide angle mirror</a:t>
            </a:r>
            <a:endParaRPr lang="en-US" dirty="0">
              <a:solidFill>
                <a:schemeClr val="bg1"/>
              </a:solidFill>
            </a:endParaRPr>
          </a:p>
          <a:p>
            <a:pPr>
              <a:spcBef>
                <a:spcPct val="0"/>
              </a:spcBef>
              <a:buFontTx/>
              <a:buChar char="•"/>
            </a:pPr>
            <a:endParaRPr lang="en-US" altLang="en-US" b="0" dirty="0">
              <a:solidFill>
                <a:schemeClr val="bg1"/>
              </a:solidFill>
              <a:latin typeface="Arial" panose="020B0604020202020204" pitchFamily="34" charset="0"/>
            </a:endParaRPr>
          </a:p>
        </p:txBody>
      </p:sp>
    </p:spTree>
    <p:extLst>
      <p:ext uri="{BB962C8B-B14F-4D97-AF65-F5344CB8AC3E}">
        <p14:creationId xmlns:p14="http://schemas.microsoft.com/office/powerpoint/2010/main" val="2067425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9" descr="C:\DOCUME~1\default\LOCALS~1\Temp\npo00000d.t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519258"/>
            <a:ext cx="5957094" cy="2729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18"/>
          <p:cNvSpPr>
            <a:spLocks noGrp="1" noChangeArrowheads="1"/>
          </p:cNvSpPr>
          <p:nvPr>
            <p:ph type="body" idx="1"/>
          </p:nvPr>
        </p:nvSpPr>
        <p:spPr>
          <a:xfrm>
            <a:off x="1181100" y="1247971"/>
            <a:ext cx="7685316" cy="2514600"/>
          </a:xfrm>
        </p:spPr>
        <p:txBody>
          <a:bodyPr/>
          <a:lstStyle/>
          <a:p>
            <a:pPr>
              <a:spcBef>
                <a:spcPct val="0"/>
              </a:spcBef>
            </a:pPr>
            <a:r>
              <a:rPr lang="en-US" altLang="en-US" sz="3600" dirty="0">
                <a:ea typeface="ＭＳ Ｐゴシック" panose="020B0600070205080204" pitchFamily="34" charset="-128"/>
              </a:rPr>
              <a:t>Boaters remain 100 feet away</a:t>
            </a:r>
          </a:p>
          <a:p>
            <a:pPr>
              <a:spcBef>
                <a:spcPct val="0"/>
              </a:spcBef>
            </a:pPr>
            <a:r>
              <a:rPr lang="en-US" altLang="en-US" sz="3600" dirty="0">
                <a:ea typeface="ＭＳ Ｐゴシック" panose="020B0600070205080204" pitchFamily="34" charset="-128"/>
              </a:rPr>
              <a:t>Divers within 100 feet of diver flag</a:t>
            </a:r>
          </a:p>
          <a:p>
            <a:pPr>
              <a:spcBef>
                <a:spcPct val="0"/>
              </a:spcBef>
            </a:pPr>
            <a:r>
              <a:rPr lang="en-US" altLang="en-US" sz="3600" dirty="0">
                <a:ea typeface="ＭＳ Ｐゴシック" panose="020B0600070205080204" pitchFamily="34" charset="-128"/>
              </a:rPr>
              <a:t>Divers shall not obstruct boat traffic </a:t>
            </a:r>
          </a:p>
          <a:p>
            <a:pPr>
              <a:spcBef>
                <a:spcPct val="0"/>
              </a:spcBef>
            </a:pPr>
            <a:r>
              <a:rPr lang="en-US" altLang="en-US" sz="3600" dirty="0">
                <a:ea typeface="ＭＳ Ｐゴシック" panose="020B0600070205080204" pitchFamily="34" charset="-128"/>
              </a:rPr>
              <a:t>Top of 3 feet or more above water</a:t>
            </a:r>
            <a:endParaRPr lang="en-US" altLang="en-US" dirty="0">
              <a:ea typeface="ＭＳ Ｐゴシック" panose="020B0600070205080204" pitchFamily="34" charset="-128"/>
            </a:endParaRPr>
          </a:p>
        </p:txBody>
      </p:sp>
      <p:sp>
        <p:nvSpPr>
          <p:cNvPr id="21508" name="Rectangle 17"/>
          <p:cNvSpPr>
            <a:spLocks noGrp="1" noChangeArrowheads="1"/>
          </p:cNvSpPr>
          <p:nvPr>
            <p:ph type="title"/>
          </p:nvPr>
        </p:nvSpPr>
        <p:spPr>
          <a:xfrm>
            <a:off x="1066800" y="148225"/>
            <a:ext cx="7772400" cy="1143000"/>
          </a:xfrm>
        </p:spPr>
        <p:txBody>
          <a:bodyPr/>
          <a:lstStyle/>
          <a:p>
            <a:pPr eaLnBrk="1" hangingPunct="1"/>
            <a:r>
              <a:rPr lang="en-US" altLang="en-US" sz="4000" b="1" dirty="0">
                <a:ea typeface="ＭＳ Ｐゴシック" panose="020B0600070205080204" pitchFamily="34" charset="-128"/>
              </a:rPr>
              <a:t>Diving/Snorkeling Flags</a:t>
            </a:r>
          </a:p>
        </p:txBody>
      </p:sp>
      <p:sp>
        <p:nvSpPr>
          <p:cNvPr id="21509" name="Slide Number Placeholder 5"/>
          <p:cNvSpPr>
            <a:spLocks noGrp="1"/>
          </p:cNvSpPr>
          <p:nvPr>
            <p:ph type="sldNum" sz="quarter" idx="10"/>
          </p:nvPr>
        </p:nvSpPr>
        <p:spPr>
          <a:xfrm>
            <a:off x="7162800"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lgn="r">
              <a:spcBef>
                <a:spcPct val="0"/>
              </a:spcBef>
            </a:pPr>
            <a:r>
              <a:rPr lang="en-US" altLang="en-US" sz="1400">
                <a:solidFill>
                  <a:srgbClr val="FFFFFF"/>
                </a:solidFill>
                <a:latin typeface="Times New Roman" panose="02020603050405020304" pitchFamily="18" charset="0"/>
                <a:ea typeface="ＭＳ Ｐゴシック" panose="020B0600070205080204" pitchFamily="34" charset="-128"/>
              </a:rPr>
              <a:t> </a:t>
            </a:r>
            <a:fld id="{58DC266B-E508-44F2-B345-9E62E7F62DEE}" type="slidenum">
              <a:rPr lang="en-US" altLang="en-US" sz="1400">
                <a:solidFill>
                  <a:srgbClr val="FFFFFF"/>
                </a:solidFill>
                <a:latin typeface="Times New Roman" panose="02020603050405020304" pitchFamily="18" charset="0"/>
                <a:ea typeface="ＭＳ Ｐゴシック" panose="020B0600070205080204" pitchFamily="34" charset="-128"/>
              </a:rPr>
              <a:pPr algn="r">
                <a:spcBef>
                  <a:spcPct val="0"/>
                </a:spcBef>
              </a:pPr>
              <a:t>28</a:t>
            </a:fld>
            <a:endParaRPr lang="en-US" altLang="en-US" sz="1400">
              <a:solidFill>
                <a:srgbClr val="FFFFFF"/>
              </a:solidFill>
              <a:latin typeface="Times New Roman" panose="02020603050405020304" pitchFamily="18" charset="0"/>
              <a:ea typeface="ＭＳ Ｐゴシック" panose="020B0600070205080204" pitchFamily="34" charset="-128"/>
            </a:endParaRPr>
          </a:p>
        </p:txBody>
      </p:sp>
      <p:sp>
        <p:nvSpPr>
          <p:cNvPr id="2" name="Footer Placeholder 1"/>
          <p:cNvSpPr>
            <a:spLocks noGrp="1"/>
          </p:cNvSpPr>
          <p:nvPr>
            <p:ph type="ftr" sz="quarter" idx="11"/>
          </p:nvPr>
        </p:nvSpPr>
        <p:spPr>
          <a:xfrm>
            <a:off x="3200400" y="6239435"/>
            <a:ext cx="32004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1685619995"/>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19200" y="381000"/>
            <a:ext cx="7772400" cy="1143000"/>
          </a:xfrm>
        </p:spPr>
        <p:txBody>
          <a:bodyPr/>
          <a:lstStyle/>
          <a:p>
            <a:br>
              <a:rPr lang="en-US" sz="4000" dirty="0"/>
            </a:br>
            <a:r>
              <a:rPr lang="en-US" sz="4000" b="1" dirty="0"/>
              <a:t>Unlawful and Dangerous Operation-It is unlawful to:</a:t>
            </a:r>
            <a:br>
              <a:rPr lang="en-US" altLang="en-US" sz="4000" dirty="0"/>
            </a:br>
            <a:endParaRPr lang="en-US" altLang="en-US" sz="4000" dirty="0"/>
          </a:p>
        </p:txBody>
      </p:sp>
      <p:sp>
        <p:nvSpPr>
          <p:cNvPr id="2" name="Footer Placeholder 1"/>
          <p:cNvSpPr>
            <a:spLocks noGrp="1"/>
          </p:cNvSpPr>
          <p:nvPr>
            <p:ph type="ftr" sz="quarter" idx="11"/>
          </p:nvPr>
        </p:nvSpPr>
        <p:spPr>
          <a:xfrm>
            <a:off x="3048000" y="6111376"/>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5363" name="Slide Number Placeholder 2"/>
          <p:cNvSpPr>
            <a:spLocks noGrp="1"/>
          </p:cNvSpPr>
          <p:nvPr>
            <p:ph type="sldNum" sz="quarter" idx="12"/>
          </p:nvPr>
        </p:nvSpPr>
        <p:spPr>
          <a:xfrm>
            <a:off x="7055224" y="6259294"/>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80B53A9-3AFC-451D-955F-9B83DCB8BFE1}" type="slidenum">
              <a:rPr lang="en-US" altLang="en-US" sz="1400">
                <a:solidFill>
                  <a:srgbClr val="FFFF99"/>
                </a:solidFill>
                <a:latin typeface="Times New Roman" panose="02020603050405020304" pitchFamily="18" charset="0"/>
              </a:rPr>
              <a:pPr>
                <a:spcBef>
                  <a:spcPct val="0"/>
                </a:spcBef>
              </a:pPr>
              <a:t>29</a:t>
            </a:fld>
            <a:endParaRPr lang="en-US" altLang="en-US" sz="1400">
              <a:solidFill>
                <a:srgbClr val="FFFF99"/>
              </a:solidFill>
              <a:latin typeface="Times New Roman" panose="02020603050405020304" pitchFamily="18" charset="0"/>
            </a:endParaRPr>
          </a:p>
        </p:txBody>
      </p:sp>
      <p:sp>
        <p:nvSpPr>
          <p:cNvPr id="4" name="TextBox 3"/>
          <p:cNvSpPr txBox="1"/>
          <p:nvPr/>
        </p:nvSpPr>
        <p:spPr>
          <a:xfrm>
            <a:off x="1752600" y="1981200"/>
            <a:ext cx="6705600" cy="4278094"/>
          </a:xfrm>
          <a:prstGeom prst="rect">
            <a:avLst/>
          </a:prstGeom>
          <a:noFill/>
        </p:spPr>
        <p:txBody>
          <a:bodyPr wrap="square">
            <a:spAutoFit/>
          </a:bodyPr>
          <a:lstStyle/>
          <a:p>
            <a:r>
              <a:rPr lang="en-US" sz="3200" dirty="0">
                <a:solidFill>
                  <a:schemeClr val="bg1"/>
                </a:solidFill>
                <a:latin typeface="+mn-lt"/>
              </a:rPr>
              <a:t>1. Engage in Reckless Operation.</a:t>
            </a:r>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“Reckless operation” means any person who shall operate any watercraft in such a manner as to endanger the life or limb, or damage the property of any person.</a:t>
            </a:r>
          </a:p>
          <a:p>
            <a:endParaRPr lang="en-US" sz="3200" dirty="0">
              <a:solidFill>
                <a:schemeClr val="bg1"/>
              </a:solidFill>
              <a:latin typeface="Arial" panose="020B0604020202020204" pitchFamily="34" charset="0"/>
              <a:cs typeface="Arial" panose="020B0604020202020204" pitchFamily="34" charset="0"/>
            </a:endParaRPr>
          </a:p>
          <a:p>
            <a:r>
              <a:rPr lang="en-US" sz="3200" dirty="0">
                <a:solidFill>
                  <a:schemeClr val="bg1"/>
                </a:solidFill>
                <a:latin typeface="+mn-lt"/>
              </a:rPr>
              <a:t>2. Operate so as to cause a hazardous wake or wash. </a:t>
            </a:r>
          </a:p>
          <a:p>
            <a:pPr>
              <a:defRPr/>
            </a:pPr>
            <a:r>
              <a:rPr lang="en-US" dirty="0">
                <a:solidFill>
                  <a:schemeClr val="bg1"/>
                </a:solidFill>
                <a:latin typeface="+mn-lt"/>
                <a:cs typeface="Arial" panose="020B0604020202020204" pitchFamily="34" charset="0"/>
              </a:rPr>
              <a:t>	</a:t>
            </a:r>
          </a:p>
          <a:p>
            <a:pPr>
              <a:defRPr/>
            </a:pPr>
            <a:r>
              <a:rPr lang="en-US" dirty="0">
                <a:latin typeface="Arial" charset="0"/>
              </a:rPr>
              <a:t>	</a:t>
            </a:r>
          </a:p>
        </p:txBody>
      </p:sp>
    </p:spTree>
    <p:extLst>
      <p:ext uri="{BB962C8B-B14F-4D97-AF65-F5344CB8AC3E}">
        <p14:creationId xmlns:p14="http://schemas.microsoft.com/office/powerpoint/2010/main" val="214668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a:xfrm>
            <a:off x="6972300" y="6245225"/>
            <a:ext cx="2133600" cy="476250"/>
          </a:xfrm>
        </p:spPr>
        <p:txBody>
          <a:bodyPr/>
          <a:lstStyle/>
          <a:p>
            <a:fld id="{0F131524-BCAE-C843-9DA6-2B19D3D6DEDE}" type="slidenum">
              <a:rPr lang="en-US" altLang="x-none"/>
              <a:pPr/>
              <a:t>3</a:t>
            </a:fld>
            <a:endParaRPr lang="en-US" altLang="x-none"/>
          </a:p>
        </p:txBody>
      </p:sp>
      <p:sp>
        <p:nvSpPr>
          <p:cNvPr id="14340" name="Rectangle 4"/>
          <p:cNvSpPr>
            <a:spLocks noGrp="1" noChangeArrowheads="1"/>
          </p:cNvSpPr>
          <p:nvPr>
            <p:ph type="ctrTitle"/>
          </p:nvPr>
        </p:nvSpPr>
        <p:spPr>
          <a:xfrm>
            <a:off x="1219200" y="304800"/>
            <a:ext cx="7772400" cy="4648200"/>
          </a:xfrm>
        </p:spPr>
        <p:txBody>
          <a:bodyPr/>
          <a:lstStyle/>
          <a:p>
            <a:r>
              <a:rPr lang="en-US" altLang="x-none" dirty="0"/>
              <a:t>What</a:t>
            </a:r>
            <a:br>
              <a:rPr lang="en-US" altLang="x-none" dirty="0"/>
            </a:br>
            <a:r>
              <a:rPr lang="en-US" altLang="x-none" dirty="0"/>
              <a:t>Why </a:t>
            </a:r>
            <a:br>
              <a:rPr lang="en-US" altLang="x-none" dirty="0"/>
            </a:br>
            <a:r>
              <a:rPr lang="en-US" altLang="x-none" dirty="0"/>
              <a:t>When</a:t>
            </a:r>
            <a:br>
              <a:rPr lang="en-US" altLang="x-none" dirty="0"/>
            </a:br>
            <a:r>
              <a:rPr lang="en-US" altLang="x-none" dirty="0"/>
              <a:t>Where</a:t>
            </a:r>
            <a:br>
              <a:rPr lang="en-US" altLang="x-none" dirty="0"/>
            </a:br>
            <a:r>
              <a:rPr lang="en-US" altLang="x-none" dirty="0"/>
              <a:t>For Whom</a:t>
            </a:r>
            <a:br>
              <a:rPr lang="en-US" altLang="x-none" dirty="0"/>
            </a:br>
            <a:endParaRPr lang="x-none" altLang="x-none" dirty="0"/>
          </a:p>
        </p:txBody>
      </p:sp>
      <p:sp>
        <p:nvSpPr>
          <p:cNvPr id="14341" name="Rectangle 5"/>
          <p:cNvSpPr>
            <a:spLocks noGrp="1" noChangeArrowheads="1"/>
          </p:cNvSpPr>
          <p:nvPr>
            <p:ph type="subTitle" idx="1"/>
          </p:nvPr>
        </p:nvSpPr>
        <p:spPr>
          <a:xfrm>
            <a:off x="1828800" y="4492625"/>
            <a:ext cx="6400800" cy="1752600"/>
          </a:xfrm>
        </p:spPr>
        <p:txBody>
          <a:bodyPr/>
          <a:lstStyle/>
          <a:p>
            <a:r>
              <a:rPr lang="en-US" altLang="x-none" dirty="0"/>
              <a:t>For use with About Boating Safely and Boating Skills &amp; Seamanship</a:t>
            </a:r>
            <a:endParaRPr lang="x-none" altLang="x-none" dirty="0"/>
          </a:p>
        </p:txBody>
      </p:sp>
      <p:sp>
        <p:nvSpPr>
          <p:cNvPr id="2" name="Footer Placeholder 1"/>
          <p:cNvSpPr>
            <a:spLocks noGrp="1"/>
          </p:cNvSpPr>
          <p:nvPr>
            <p:ph type="ftr" sz="quarter" idx="3"/>
          </p:nvPr>
        </p:nvSpPr>
        <p:spPr>
          <a:xfrm>
            <a:off x="1828800" y="5943599"/>
            <a:ext cx="6019800" cy="609601"/>
          </a:xfrm>
        </p:spPr>
        <p:txBody>
          <a:bodyPr/>
          <a:lstStyle/>
          <a:p>
            <a:r>
              <a:rPr lang="en-US" altLang="x-none" dirty="0"/>
              <a:t>PE State Supplement Rollout</a:t>
            </a:r>
          </a:p>
          <a:p>
            <a:r>
              <a:rPr lang="en-US" altLang="x-none" dirty="0"/>
              <a:t> </a:t>
            </a:r>
            <a:r>
              <a:rPr lang="en-US" altLang="x-none" sz="1200" dirty="0"/>
              <a:t>©USCG Auxiliary Association 2018 </a:t>
            </a:r>
          </a:p>
        </p:txBody>
      </p:sp>
    </p:spTree>
    <p:extLst>
      <p:ext uri="{BB962C8B-B14F-4D97-AF65-F5344CB8AC3E}">
        <p14:creationId xmlns:p14="http://schemas.microsoft.com/office/powerpoint/2010/main" val="27755070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19200" y="381000"/>
            <a:ext cx="7772400" cy="1143000"/>
          </a:xfrm>
        </p:spPr>
        <p:txBody>
          <a:bodyPr/>
          <a:lstStyle/>
          <a:p>
            <a:br>
              <a:rPr lang="en-US" sz="4000" dirty="0"/>
            </a:br>
            <a:r>
              <a:rPr lang="en-US" sz="4000" b="1" dirty="0"/>
              <a:t>Unlawful and Dangerous Operation-It is unlawful to:</a:t>
            </a:r>
            <a:br>
              <a:rPr lang="en-US" altLang="en-US" sz="4000" dirty="0"/>
            </a:br>
            <a:endParaRPr lang="en-US" altLang="en-US" sz="4000" dirty="0"/>
          </a:p>
        </p:txBody>
      </p:sp>
      <p:sp>
        <p:nvSpPr>
          <p:cNvPr id="2" name="Footer Placeholder 1"/>
          <p:cNvSpPr>
            <a:spLocks noGrp="1"/>
          </p:cNvSpPr>
          <p:nvPr>
            <p:ph type="ftr" sz="quarter" idx="11"/>
          </p:nvPr>
        </p:nvSpPr>
        <p:spPr>
          <a:xfrm>
            <a:off x="2971800" y="6127376"/>
            <a:ext cx="34290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5363" name="Slide Number Placeholder 2"/>
          <p:cNvSpPr>
            <a:spLocks noGrp="1"/>
          </p:cNvSpPr>
          <p:nvPr>
            <p:ph type="sldNum" sz="quarter" idx="12"/>
          </p:nvPr>
        </p:nvSpPr>
        <p:spPr>
          <a:xfrm>
            <a:off x="7086600" y="6315635"/>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80B53A9-3AFC-451D-955F-9B83DCB8BFE1}" type="slidenum">
              <a:rPr lang="en-US" altLang="en-US" sz="1400">
                <a:solidFill>
                  <a:srgbClr val="FFFF99"/>
                </a:solidFill>
                <a:latin typeface="Times New Roman" panose="02020603050405020304" pitchFamily="18" charset="0"/>
              </a:rPr>
              <a:pPr>
                <a:spcBef>
                  <a:spcPct val="0"/>
                </a:spcBef>
              </a:pPr>
              <a:t>30</a:t>
            </a:fld>
            <a:endParaRPr lang="en-US" altLang="en-US" sz="1400" dirty="0">
              <a:solidFill>
                <a:srgbClr val="FFFF99"/>
              </a:solidFill>
              <a:latin typeface="Times New Roman" panose="02020603050405020304" pitchFamily="18" charset="0"/>
            </a:endParaRPr>
          </a:p>
        </p:txBody>
      </p:sp>
      <p:sp>
        <p:nvSpPr>
          <p:cNvPr id="4" name="TextBox 3"/>
          <p:cNvSpPr txBox="1"/>
          <p:nvPr/>
        </p:nvSpPr>
        <p:spPr>
          <a:xfrm>
            <a:off x="1600200" y="1944068"/>
            <a:ext cx="6705600" cy="3785652"/>
          </a:xfrm>
          <a:prstGeom prst="rect">
            <a:avLst/>
          </a:prstGeom>
          <a:noFill/>
        </p:spPr>
        <p:txBody>
          <a:bodyPr wrap="square">
            <a:spAutoFit/>
          </a:bodyPr>
          <a:lstStyle/>
          <a:p>
            <a:r>
              <a:rPr lang="en-US" dirty="0">
                <a:solidFill>
                  <a:schemeClr val="bg1"/>
                </a:solidFill>
                <a:latin typeface="Arial" panose="020B0604020202020204" pitchFamily="34" charset="0"/>
                <a:cs typeface="Arial" panose="020B0604020202020204" pitchFamily="34" charset="0"/>
              </a:rPr>
              <a:t>3. Operate in a circular course around another vessel, PWC, or individual engaged in water activities unless retrieving a downed or fallen water skier or a person engaged in similar activity. </a:t>
            </a:r>
          </a:p>
          <a:p>
            <a:endParaRPr lang="en-US" dirty="0">
              <a:solidFill>
                <a:schemeClr val="bg1"/>
              </a:solidFill>
              <a:latin typeface="Arial" panose="020B0604020202020204" pitchFamily="34" charset="0"/>
              <a:cs typeface="Arial" panose="020B0604020202020204" pitchFamily="34" charset="0"/>
            </a:endParaRPr>
          </a:p>
          <a:p>
            <a:pPr lvl="0" algn="ctr"/>
            <a:r>
              <a:rPr lang="en-US" dirty="0">
                <a:solidFill>
                  <a:schemeClr val="bg1"/>
                </a:solidFill>
                <a:latin typeface="Arial" panose="020B0604020202020204" pitchFamily="34" charset="0"/>
                <a:cs typeface="Arial" panose="020B0604020202020204" pitchFamily="34" charset="0"/>
              </a:rPr>
              <a:t>4. Moor or attach to any buoy, beacon, light marker, stake, flag or other aid to safe operation, or to move, remove, displace, tamper with, damage or destroy the same. </a:t>
            </a:r>
          </a:p>
        </p:txBody>
      </p:sp>
    </p:spTree>
    <p:extLst>
      <p:ext uri="{BB962C8B-B14F-4D97-AF65-F5344CB8AC3E}">
        <p14:creationId xmlns:p14="http://schemas.microsoft.com/office/powerpoint/2010/main" val="613565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19200" y="381000"/>
            <a:ext cx="7772400" cy="1143000"/>
          </a:xfrm>
        </p:spPr>
        <p:txBody>
          <a:bodyPr/>
          <a:lstStyle/>
          <a:p>
            <a:br>
              <a:rPr lang="en-US" sz="4000" dirty="0"/>
            </a:br>
            <a:r>
              <a:rPr lang="en-US" sz="4000" b="1" dirty="0"/>
              <a:t>Unlawful and Dangerous Operation-It is unlawful to:</a:t>
            </a:r>
            <a:br>
              <a:rPr lang="en-US" altLang="en-US" sz="4000" dirty="0"/>
            </a:br>
            <a:endParaRPr lang="en-US" altLang="en-US" sz="4000" dirty="0"/>
          </a:p>
        </p:txBody>
      </p:sp>
      <p:sp>
        <p:nvSpPr>
          <p:cNvPr id="2" name="Footer Placeholder 1"/>
          <p:cNvSpPr>
            <a:spLocks noGrp="1"/>
          </p:cNvSpPr>
          <p:nvPr>
            <p:ph type="ftr" sz="quarter" idx="11"/>
          </p:nvPr>
        </p:nvSpPr>
        <p:spPr>
          <a:xfrm>
            <a:off x="2971800" y="6096000"/>
            <a:ext cx="37338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5363" name="Slide Number Placeholder 2"/>
          <p:cNvSpPr>
            <a:spLocks noGrp="1"/>
          </p:cNvSpPr>
          <p:nvPr>
            <p:ph type="sldNum" sz="quarter" idx="12"/>
          </p:nvPr>
        </p:nvSpPr>
        <p:spPr>
          <a:xfrm>
            <a:off x="7091082" y="6335186"/>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80B53A9-3AFC-451D-955F-9B83DCB8BFE1}" type="slidenum">
              <a:rPr lang="en-US" altLang="en-US" sz="1400">
                <a:solidFill>
                  <a:srgbClr val="FFFF99"/>
                </a:solidFill>
                <a:latin typeface="Times New Roman" panose="02020603050405020304" pitchFamily="18" charset="0"/>
              </a:rPr>
              <a:pPr>
                <a:spcBef>
                  <a:spcPct val="0"/>
                </a:spcBef>
              </a:pPr>
              <a:t>31</a:t>
            </a:fld>
            <a:endParaRPr lang="en-US" altLang="en-US" sz="1400" dirty="0">
              <a:solidFill>
                <a:srgbClr val="FFFF99"/>
              </a:solidFill>
              <a:latin typeface="Times New Roman" panose="02020603050405020304" pitchFamily="18" charset="0"/>
            </a:endParaRPr>
          </a:p>
        </p:txBody>
      </p:sp>
      <p:sp>
        <p:nvSpPr>
          <p:cNvPr id="4" name="TextBox 3"/>
          <p:cNvSpPr txBox="1"/>
          <p:nvPr/>
        </p:nvSpPr>
        <p:spPr>
          <a:xfrm>
            <a:off x="1752600" y="1676400"/>
            <a:ext cx="6705600" cy="4524315"/>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5. Anchor in the traveled portion of a river or channel so as to prevent, impede, or interfere with safe passage of any other boat through the same area. </a:t>
            </a:r>
          </a:p>
          <a:p>
            <a:endParaRPr lang="en-US" sz="3200" dirty="0">
              <a:solidFill>
                <a:schemeClr val="bg1"/>
              </a:solidFill>
              <a:latin typeface="Arial" panose="020B0604020202020204" pitchFamily="34" charset="0"/>
              <a:cs typeface="Arial" panose="020B0604020202020204" pitchFamily="34" charset="0"/>
            </a:endParaRPr>
          </a:p>
          <a:p>
            <a:r>
              <a:rPr lang="en-US" sz="3200" dirty="0">
                <a:solidFill>
                  <a:schemeClr val="bg1"/>
                </a:solidFill>
                <a:latin typeface="Arial" panose="020B0604020202020204" pitchFamily="34" charset="0"/>
                <a:cs typeface="Arial" panose="020B0604020202020204" pitchFamily="34" charset="0"/>
              </a:rPr>
              <a:t>6. Operate within an area designated as bathing, fishing, swimming, or otherwise restricted. </a:t>
            </a:r>
          </a:p>
        </p:txBody>
      </p:sp>
    </p:spTree>
    <p:extLst>
      <p:ext uri="{BB962C8B-B14F-4D97-AF65-F5344CB8AC3E}">
        <p14:creationId xmlns:p14="http://schemas.microsoft.com/office/powerpoint/2010/main" val="3842319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19200" y="381000"/>
            <a:ext cx="7772400" cy="1143000"/>
          </a:xfrm>
        </p:spPr>
        <p:txBody>
          <a:bodyPr/>
          <a:lstStyle/>
          <a:p>
            <a:br>
              <a:rPr lang="en-US" sz="4000" dirty="0"/>
            </a:br>
            <a:r>
              <a:rPr lang="en-US" sz="4000" b="1" dirty="0"/>
              <a:t>Unlawful and Dangerous Operation-It is unlawful to:</a:t>
            </a:r>
            <a:br>
              <a:rPr lang="en-US" altLang="en-US" sz="4000" dirty="0"/>
            </a:br>
            <a:endParaRPr lang="en-US" altLang="en-US" sz="4000" dirty="0"/>
          </a:p>
        </p:txBody>
      </p:sp>
      <p:sp>
        <p:nvSpPr>
          <p:cNvPr id="2" name="Footer Placeholder 1"/>
          <p:cNvSpPr>
            <a:spLocks noGrp="1"/>
          </p:cNvSpPr>
          <p:nvPr>
            <p:ph type="ftr" sz="quarter" idx="11"/>
          </p:nvPr>
        </p:nvSpPr>
        <p:spPr>
          <a:xfrm>
            <a:off x="3240741" y="6087035"/>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a:p>
            <a:endParaRPr lang="en-US" altLang="x-none" dirty="0"/>
          </a:p>
        </p:txBody>
      </p:sp>
      <p:sp>
        <p:nvSpPr>
          <p:cNvPr id="15363" name="Slide Number Placeholder 2"/>
          <p:cNvSpPr>
            <a:spLocks noGrp="1"/>
          </p:cNvSpPr>
          <p:nvPr>
            <p:ph type="sldNum" sz="quarter" idx="12"/>
          </p:nvPr>
        </p:nvSpPr>
        <p:spPr>
          <a:xfrm>
            <a:off x="7086600" y="6270811"/>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80B53A9-3AFC-451D-955F-9B83DCB8BFE1}" type="slidenum">
              <a:rPr lang="en-US" altLang="en-US" sz="1400">
                <a:solidFill>
                  <a:srgbClr val="FFFF99"/>
                </a:solidFill>
                <a:latin typeface="Times New Roman" panose="02020603050405020304" pitchFamily="18" charset="0"/>
              </a:rPr>
              <a:pPr>
                <a:spcBef>
                  <a:spcPct val="0"/>
                </a:spcBef>
              </a:pPr>
              <a:t>32</a:t>
            </a:fld>
            <a:endParaRPr lang="en-US" altLang="en-US" sz="1400">
              <a:solidFill>
                <a:srgbClr val="FFFF99"/>
              </a:solidFill>
              <a:latin typeface="Times New Roman" panose="02020603050405020304" pitchFamily="18" charset="0"/>
            </a:endParaRPr>
          </a:p>
        </p:txBody>
      </p:sp>
      <p:sp>
        <p:nvSpPr>
          <p:cNvPr id="4" name="TextBox 3"/>
          <p:cNvSpPr txBox="1"/>
          <p:nvPr/>
        </p:nvSpPr>
        <p:spPr>
          <a:xfrm>
            <a:off x="1828800" y="1630881"/>
            <a:ext cx="6858000" cy="4154984"/>
          </a:xfrm>
          <a:prstGeom prst="rect">
            <a:avLst/>
          </a:prstGeom>
          <a:noFill/>
        </p:spPr>
        <p:txBody>
          <a:bodyPr wrap="square">
            <a:spAutoFit/>
          </a:bodyPr>
          <a:lstStyle/>
          <a:p>
            <a:r>
              <a:rPr lang="en-US" dirty="0">
                <a:solidFill>
                  <a:schemeClr val="bg1"/>
                </a:solidFill>
                <a:latin typeface="Arial" panose="020B0604020202020204" pitchFamily="34" charset="0"/>
                <a:cs typeface="Arial" panose="020B0604020202020204" pitchFamily="34" charset="0"/>
              </a:rPr>
              <a:t>7. Operate within a designated “no wake” area except at headway speed without creating a swell or wake.</a:t>
            </a:r>
          </a:p>
          <a:p>
            <a:r>
              <a:rPr lang="en-US" dirty="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8. Engage in water skiing, surfboarding or other similar activity between the hours of 1 hour after sunset to 1 hour before sunrise; provided that this shall not apply to vessels used in recognized water ski tournaments, competitions, exhibitions or trials, provided that the water area is adequately lighted.</a:t>
            </a:r>
            <a:r>
              <a:rPr lang="en-US" dirty="0">
                <a:latin typeface="Arial" charset="0"/>
              </a:rPr>
              <a:t>	</a:t>
            </a:r>
          </a:p>
        </p:txBody>
      </p:sp>
    </p:spTree>
    <p:extLst>
      <p:ext uri="{BB962C8B-B14F-4D97-AF65-F5344CB8AC3E}">
        <p14:creationId xmlns:p14="http://schemas.microsoft.com/office/powerpoint/2010/main" val="1377009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19200" y="381000"/>
            <a:ext cx="7772400" cy="1143000"/>
          </a:xfrm>
        </p:spPr>
        <p:txBody>
          <a:bodyPr/>
          <a:lstStyle/>
          <a:p>
            <a:br>
              <a:rPr lang="en-US" sz="4000" dirty="0"/>
            </a:br>
            <a:r>
              <a:rPr lang="en-US" sz="4000" b="1" dirty="0"/>
              <a:t>Unlawful and Dangerous Operation-It is unlawful to:</a:t>
            </a:r>
            <a:br>
              <a:rPr lang="en-US" altLang="en-US" sz="4000" dirty="0"/>
            </a:br>
            <a:endParaRPr lang="en-US" altLang="en-US" sz="4000" dirty="0"/>
          </a:p>
        </p:txBody>
      </p:sp>
      <p:sp>
        <p:nvSpPr>
          <p:cNvPr id="2" name="Footer Placeholder 1"/>
          <p:cNvSpPr>
            <a:spLocks noGrp="1"/>
          </p:cNvSpPr>
          <p:nvPr>
            <p:ph type="ftr" sz="quarter" idx="11"/>
          </p:nvPr>
        </p:nvSpPr>
        <p:spPr>
          <a:xfrm>
            <a:off x="3258671" y="6172200"/>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a:p>
            <a:r>
              <a:rPr lang="en-US" altLang="x-none" dirty="0"/>
              <a:t>8 </a:t>
            </a:r>
          </a:p>
        </p:txBody>
      </p:sp>
      <p:sp>
        <p:nvSpPr>
          <p:cNvPr id="15363" name="Slide Number Placeholder 2"/>
          <p:cNvSpPr>
            <a:spLocks noGrp="1"/>
          </p:cNvSpPr>
          <p:nvPr>
            <p:ph type="sldNum" sz="quarter" idx="12"/>
          </p:nvPr>
        </p:nvSpPr>
        <p:spPr>
          <a:xfrm>
            <a:off x="7086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80B53A9-3AFC-451D-955F-9B83DCB8BFE1}" type="slidenum">
              <a:rPr lang="en-US" altLang="en-US" sz="1400">
                <a:solidFill>
                  <a:srgbClr val="FFFF99"/>
                </a:solidFill>
                <a:latin typeface="Times New Roman" panose="02020603050405020304" pitchFamily="18" charset="0"/>
              </a:rPr>
              <a:pPr>
                <a:spcBef>
                  <a:spcPct val="0"/>
                </a:spcBef>
              </a:pPr>
              <a:t>33</a:t>
            </a:fld>
            <a:endParaRPr lang="en-US" altLang="en-US" sz="1400">
              <a:solidFill>
                <a:srgbClr val="FFFF99"/>
              </a:solidFill>
              <a:latin typeface="Times New Roman" panose="02020603050405020304" pitchFamily="18" charset="0"/>
            </a:endParaRPr>
          </a:p>
        </p:txBody>
      </p:sp>
      <p:sp>
        <p:nvSpPr>
          <p:cNvPr id="4" name="TextBox 3"/>
          <p:cNvSpPr txBox="1"/>
          <p:nvPr/>
        </p:nvSpPr>
        <p:spPr>
          <a:xfrm>
            <a:off x="1752600" y="1981200"/>
            <a:ext cx="6705600" cy="2431435"/>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9. Operate while intoxicated </a:t>
            </a:r>
            <a:r>
              <a:rPr lang="en-US" sz="3200" b="1" dirty="0">
                <a:solidFill>
                  <a:schemeClr val="bg1"/>
                </a:solidFill>
                <a:latin typeface="Arial" panose="020B0604020202020204" pitchFamily="34" charset="0"/>
                <a:cs typeface="Arial" panose="020B0604020202020204" pitchFamily="34" charset="0"/>
              </a:rPr>
              <a:t>(loss of mental or physical faculties, or blood alcohol content of .10 or higher)</a:t>
            </a:r>
            <a:r>
              <a:rPr lang="en-US" sz="3200"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mn-lt"/>
                <a:cs typeface="Arial" panose="020B0604020202020204" pitchFamily="34" charset="0"/>
              </a:rPr>
              <a:t>	</a:t>
            </a:r>
          </a:p>
          <a:p>
            <a:pPr>
              <a:defRPr/>
            </a:pPr>
            <a:r>
              <a:rPr lang="en-US" dirty="0">
                <a:latin typeface="Arial" charset="0"/>
              </a:rPr>
              <a:t>	</a:t>
            </a:r>
          </a:p>
        </p:txBody>
      </p:sp>
    </p:spTree>
    <p:extLst>
      <p:ext uri="{BB962C8B-B14F-4D97-AF65-F5344CB8AC3E}">
        <p14:creationId xmlns:p14="http://schemas.microsoft.com/office/powerpoint/2010/main" val="35879983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19200" y="381000"/>
            <a:ext cx="7772400" cy="1143000"/>
          </a:xfrm>
        </p:spPr>
        <p:txBody>
          <a:bodyPr/>
          <a:lstStyle/>
          <a:p>
            <a:br>
              <a:rPr lang="en-US" sz="4000" dirty="0"/>
            </a:br>
            <a:r>
              <a:rPr lang="en-US" sz="4000" b="1" dirty="0"/>
              <a:t>Unlawful and Dangerous Operation-It is unlawful to:</a:t>
            </a:r>
            <a:br>
              <a:rPr lang="en-US" altLang="en-US" sz="4000" dirty="0"/>
            </a:br>
            <a:endParaRPr lang="en-US" altLang="en-US" sz="4000" dirty="0"/>
          </a:p>
        </p:txBody>
      </p:sp>
      <p:sp>
        <p:nvSpPr>
          <p:cNvPr id="2" name="Footer Placeholder 1"/>
          <p:cNvSpPr>
            <a:spLocks noGrp="1"/>
          </p:cNvSpPr>
          <p:nvPr>
            <p:ph type="ftr" sz="quarter" idx="11"/>
          </p:nvPr>
        </p:nvSpPr>
        <p:spPr>
          <a:xfrm>
            <a:off x="3420035" y="6172200"/>
            <a:ext cx="31242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15363" name="Slide Number Placeholder 2"/>
          <p:cNvSpPr>
            <a:spLocks noGrp="1"/>
          </p:cNvSpPr>
          <p:nvPr>
            <p:ph type="sldNum" sz="quarter" idx="12"/>
          </p:nvPr>
        </p:nvSpPr>
        <p:spPr>
          <a:xfrm>
            <a:off x="7091082" y="6298171"/>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80B53A9-3AFC-451D-955F-9B83DCB8BFE1}" type="slidenum">
              <a:rPr lang="en-US" altLang="en-US" sz="1400">
                <a:solidFill>
                  <a:srgbClr val="FFFF99"/>
                </a:solidFill>
                <a:latin typeface="Times New Roman" panose="02020603050405020304" pitchFamily="18" charset="0"/>
              </a:rPr>
              <a:pPr>
                <a:spcBef>
                  <a:spcPct val="0"/>
                </a:spcBef>
              </a:pPr>
              <a:t>34</a:t>
            </a:fld>
            <a:endParaRPr lang="en-US" altLang="en-US" sz="1400">
              <a:solidFill>
                <a:srgbClr val="FFFF99"/>
              </a:solidFill>
              <a:latin typeface="Times New Roman" panose="02020603050405020304" pitchFamily="18" charset="0"/>
            </a:endParaRPr>
          </a:p>
        </p:txBody>
      </p:sp>
      <p:sp>
        <p:nvSpPr>
          <p:cNvPr id="4" name="TextBox 3"/>
          <p:cNvSpPr txBox="1"/>
          <p:nvPr/>
        </p:nvSpPr>
        <p:spPr>
          <a:xfrm>
            <a:off x="1981200" y="1824783"/>
            <a:ext cx="6629400" cy="4401205"/>
          </a:xfrm>
          <a:prstGeom prst="rect">
            <a:avLst/>
          </a:prstGeom>
          <a:noFill/>
        </p:spPr>
        <p:txBody>
          <a:bodyPr wrap="square">
            <a:spAutoFit/>
          </a:bodyPr>
          <a:lstStyle/>
          <a:p>
            <a:r>
              <a:rPr lang="en-US" sz="3200" dirty="0">
                <a:solidFill>
                  <a:schemeClr val="bg1"/>
                </a:solidFill>
                <a:latin typeface="Arial" panose="020B0604020202020204" pitchFamily="34" charset="0"/>
                <a:cs typeface="Arial" panose="020B0604020202020204" pitchFamily="34" charset="0"/>
              </a:rPr>
              <a:t>10. Operate any vessel or manipulate any water skis, aquaplane or similar device, in a willful or wanton disregard of the rights or safety of others and at a speed or in a manner so as to endanger or be likely to endanger any person or property. </a:t>
            </a:r>
            <a:r>
              <a:rPr lang="en-US" dirty="0">
                <a:solidFill>
                  <a:schemeClr val="bg1"/>
                </a:solidFill>
                <a:latin typeface="+mn-lt"/>
                <a:cs typeface="Arial" panose="020B0604020202020204" pitchFamily="34" charset="0"/>
              </a:rPr>
              <a:t>	</a:t>
            </a:r>
          </a:p>
          <a:p>
            <a:pPr>
              <a:defRPr/>
            </a:pPr>
            <a:r>
              <a:rPr lang="en-US" dirty="0">
                <a:latin typeface="Arial" charset="0"/>
              </a:rPr>
              <a:t>	</a:t>
            </a:r>
          </a:p>
        </p:txBody>
      </p:sp>
    </p:spTree>
    <p:extLst>
      <p:ext uri="{BB962C8B-B14F-4D97-AF65-F5344CB8AC3E}">
        <p14:creationId xmlns:p14="http://schemas.microsoft.com/office/powerpoint/2010/main" val="3359097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1066800" y="2799721"/>
            <a:ext cx="8001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buFontTx/>
              <a:buChar char="•"/>
            </a:pPr>
            <a:r>
              <a:rPr lang="en-US" altLang="en-US" sz="2400" b="0" dirty="0">
                <a:solidFill>
                  <a:schemeClr val="bg1"/>
                </a:solidFill>
                <a:latin typeface="Arial" panose="020B0604020202020204" pitchFamily="34" charset="0"/>
              </a:rPr>
              <a:t> Trailer boaters should remove visible mud, plants, fish 	or animals from boats and trailers prior to transport 	to another body of water.</a:t>
            </a:r>
          </a:p>
          <a:p>
            <a:pPr>
              <a:spcBef>
                <a:spcPct val="0"/>
              </a:spcBef>
              <a:buFontTx/>
              <a:buChar char="•"/>
            </a:pPr>
            <a:r>
              <a:rPr lang="en-US" altLang="en-US" sz="2400" b="0" dirty="0">
                <a:solidFill>
                  <a:schemeClr val="bg1"/>
                </a:solidFill>
                <a:latin typeface="Arial" panose="020B0604020202020204" pitchFamily="34" charset="0"/>
              </a:rPr>
              <a:t> Scrape any mussels from boat or outdrive, and flush 	hull, bilges &amp; water holding compartments with hot 	water 	(use 1 quart / gal of vinegar).</a:t>
            </a:r>
          </a:p>
          <a:p>
            <a:pPr>
              <a:spcBef>
                <a:spcPct val="0"/>
              </a:spcBef>
              <a:buFontTx/>
              <a:buChar char="•"/>
            </a:pPr>
            <a:r>
              <a:rPr lang="en-US" altLang="en-US" sz="2400" b="0" dirty="0">
                <a:solidFill>
                  <a:schemeClr val="bg1"/>
                </a:solidFill>
                <a:latin typeface="Arial" panose="020B0604020202020204" pitchFamily="34" charset="0"/>
              </a:rPr>
              <a:t> Do not release plants or fish, including bait, into a body 	of </a:t>
            </a:r>
            <a:r>
              <a:rPr lang="en-US" altLang="en-US" sz="2400" dirty="0">
                <a:solidFill>
                  <a:schemeClr val="bg1"/>
                </a:solidFill>
                <a:latin typeface="Arial" panose="020B0604020202020204" pitchFamily="34" charset="0"/>
              </a:rPr>
              <a:t>wa</a:t>
            </a:r>
            <a:r>
              <a:rPr lang="en-US" altLang="en-US" sz="2400" b="0" dirty="0">
                <a:solidFill>
                  <a:schemeClr val="bg1"/>
                </a:solidFill>
                <a:latin typeface="Arial" panose="020B0604020202020204" pitchFamily="34" charset="0"/>
              </a:rPr>
              <a:t>ter unless it came from same body of water.</a:t>
            </a:r>
          </a:p>
        </p:txBody>
      </p:sp>
      <p:sp>
        <p:nvSpPr>
          <p:cNvPr id="23555" name="Text Box 6"/>
          <p:cNvSpPr txBox="1">
            <a:spLocks noChangeArrowheads="1"/>
          </p:cNvSpPr>
          <p:nvPr/>
        </p:nvSpPr>
        <p:spPr bwMode="auto">
          <a:xfrm>
            <a:off x="1676400" y="1120775"/>
            <a:ext cx="7239000" cy="137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r>
              <a:rPr lang="en-US" altLang="en-US" sz="2800" b="0" dirty="0">
                <a:solidFill>
                  <a:schemeClr val="bg1"/>
                </a:solidFill>
                <a:latin typeface="Arial" panose="020B0604020202020204" pitchFamily="34" charset="0"/>
                <a:cs typeface="Times New Roman" panose="02020603050405020304" pitchFamily="18" charset="0"/>
              </a:rPr>
              <a:t>To prevent the spread of non-native fish and mollusks in our waterways, boaters should follow these simple rules:</a:t>
            </a:r>
            <a:endParaRPr lang="en-US" altLang="en-US" sz="2800" b="0" dirty="0">
              <a:solidFill>
                <a:schemeClr val="bg1"/>
              </a:solidFill>
              <a:latin typeface="Arial" panose="020B0604020202020204" pitchFamily="34" charset="0"/>
            </a:endParaRPr>
          </a:p>
        </p:txBody>
      </p:sp>
      <p:sp>
        <p:nvSpPr>
          <p:cNvPr id="23556" name="Rectangle 7"/>
          <p:cNvSpPr>
            <a:spLocks noGrp="1" noChangeArrowheads="1"/>
          </p:cNvSpPr>
          <p:nvPr>
            <p:ph type="title"/>
          </p:nvPr>
        </p:nvSpPr>
        <p:spPr>
          <a:xfrm>
            <a:off x="1044575" y="65088"/>
            <a:ext cx="8099425" cy="1055687"/>
          </a:xfrm>
        </p:spPr>
        <p:txBody>
          <a:bodyPr/>
          <a:lstStyle/>
          <a:p>
            <a:pPr eaLnBrk="1" hangingPunct="1"/>
            <a:r>
              <a:rPr lang="en-US" altLang="en-US" sz="4000" b="1" dirty="0"/>
              <a:t> Aquatic Invasive Species</a:t>
            </a:r>
          </a:p>
        </p:txBody>
      </p:sp>
      <p:sp>
        <p:nvSpPr>
          <p:cNvPr id="23557" name="Slide Number Placeholder 5"/>
          <p:cNvSpPr>
            <a:spLocks noGrp="1"/>
          </p:cNvSpPr>
          <p:nvPr>
            <p:ph type="sldNum" sz="quarter" idx="10"/>
          </p:nvPr>
        </p:nvSpPr>
        <p:spPr>
          <a:xfrm>
            <a:off x="7162800" y="6477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lgn="r">
              <a:spcBef>
                <a:spcPct val="0"/>
              </a:spcBef>
            </a:pPr>
            <a:r>
              <a:rPr lang="en-US" altLang="en-US" sz="1400">
                <a:solidFill>
                  <a:srgbClr val="FFFF99"/>
                </a:solidFill>
                <a:latin typeface="Times New Roman" panose="02020603050405020304" pitchFamily="18" charset="0"/>
              </a:rPr>
              <a:t> </a:t>
            </a:r>
            <a:fld id="{0F098D7D-353D-4D9F-A85E-88B5DF62FAA7}" type="slidenum">
              <a:rPr lang="en-US" altLang="en-US" sz="1400">
                <a:solidFill>
                  <a:srgbClr val="FFFF99"/>
                </a:solidFill>
                <a:latin typeface="Times New Roman" panose="02020603050405020304" pitchFamily="18" charset="0"/>
              </a:rPr>
              <a:pPr algn="r">
                <a:spcBef>
                  <a:spcPct val="0"/>
                </a:spcBef>
              </a:pPr>
              <a:t>35</a:t>
            </a:fld>
            <a:endParaRPr lang="en-US" altLang="en-US" sz="1400">
              <a:solidFill>
                <a:srgbClr val="FFFF99"/>
              </a:solidFill>
              <a:latin typeface="Times New Roman" panose="02020603050405020304" pitchFamily="18" charset="0"/>
            </a:endParaRPr>
          </a:p>
        </p:txBody>
      </p:sp>
      <p:sp>
        <p:nvSpPr>
          <p:cNvPr id="2" name="Footer Placeholder 1"/>
          <p:cNvSpPr>
            <a:spLocks noGrp="1"/>
          </p:cNvSpPr>
          <p:nvPr>
            <p:ph type="ftr" sz="quarter" idx="11"/>
          </p:nvPr>
        </p:nvSpPr>
        <p:spPr>
          <a:xfrm>
            <a:off x="2971800" y="6096000"/>
            <a:ext cx="3124200" cy="609600"/>
          </a:xfrm>
        </p:spPr>
        <p:txBody>
          <a:bodyPr/>
          <a:lstStyle/>
          <a:p>
            <a:pPr lvl="0"/>
            <a:r>
              <a:rPr lang="en-US" altLang="x-none"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2694831456"/>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1066800" y="2799721"/>
            <a:ext cx="8001000" cy="2825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marL="342900" indent="-342900">
              <a:buFont typeface="Arial" panose="020B0604020202020204" pitchFamily="34" charset="0"/>
              <a:buChar char="•"/>
            </a:pPr>
            <a:r>
              <a:rPr lang="en-US" altLang="en-US" sz="2400" b="0" dirty="0">
                <a:solidFill>
                  <a:schemeClr val="bg1"/>
                </a:solidFill>
                <a:latin typeface="+mn-lt"/>
              </a:rPr>
              <a:t> </a:t>
            </a:r>
            <a:r>
              <a:rPr lang="en-US" sz="2400" dirty="0">
                <a:solidFill>
                  <a:schemeClr val="bg1"/>
                </a:solidFill>
                <a:latin typeface="+mn-lt"/>
              </a:rPr>
              <a:t>Aquatic Invasive Species Program Decals shall</a:t>
            </a:r>
          </a:p>
          <a:p>
            <a:r>
              <a:rPr lang="en-US" sz="2400" dirty="0">
                <a:solidFill>
                  <a:schemeClr val="bg1"/>
                </a:solidFill>
                <a:latin typeface="+mn-lt"/>
              </a:rPr>
              <a:t>	be sold through the Electronic Licensing System</a:t>
            </a:r>
            <a:br>
              <a:rPr lang="en-US" sz="2400" dirty="0">
                <a:solidFill>
                  <a:schemeClr val="bg1"/>
                </a:solidFill>
                <a:latin typeface="+mn-lt"/>
              </a:rPr>
            </a:br>
            <a:endParaRPr lang="en-US" sz="2400" dirty="0">
              <a:solidFill>
                <a:schemeClr val="bg1"/>
              </a:solidFill>
              <a:latin typeface="+mn-lt"/>
            </a:endParaRPr>
          </a:p>
          <a:p>
            <a:pPr marL="342900" indent="-342900">
              <a:buFont typeface="Arial" panose="020B0604020202020204" pitchFamily="34" charset="0"/>
              <a:buChar char="•"/>
            </a:pPr>
            <a:r>
              <a:rPr lang="en-US" altLang="en-US" sz="2400" b="0" dirty="0">
                <a:solidFill>
                  <a:schemeClr val="bg1"/>
                </a:solidFill>
                <a:latin typeface="Arial" panose="020B0604020202020204" pitchFamily="34" charset="0"/>
              </a:rPr>
              <a:t> </a:t>
            </a:r>
            <a:r>
              <a:rPr lang="en-US" sz="2400" dirty="0">
                <a:solidFill>
                  <a:schemeClr val="bg1"/>
                </a:solidFill>
                <a:latin typeface="+mn-lt"/>
              </a:rPr>
              <a:t>Aquatic Invasive Species Program Decal shall display 	the decal on the starboard (right) side of the bow 	six (6)	inches left of and directly in line with the 	watercraft registration decal</a:t>
            </a:r>
            <a:endParaRPr lang="en-US" altLang="en-US" sz="2400" b="0" dirty="0">
              <a:solidFill>
                <a:schemeClr val="bg1"/>
              </a:solidFill>
              <a:latin typeface="Arial" panose="020B0604020202020204" pitchFamily="34" charset="0"/>
            </a:endParaRPr>
          </a:p>
        </p:txBody>
      </p:sp>
      <p:sp>
        <p:nvSpPr>
          <p:cNvPr id="23555" name="Text Box 6"/>
          <p:cNvSpPr txBox="1">
            <a:spLocks noChangeArrowheads="1"/>
          </p:cNvSpPr>
          <p:nvPr/>
        </p:nvSpPr>
        <p:spPr bwMode="auto">
          <a:xfrm>
            <a:off x="1676400" y="1120775"/>
            <a:ext cx="7239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r>
              <a:rPr lang="en-US" sz="2800" dirty="0">
                <a:solidFill>
                  <a:schemeClr val="bg1"/>
                </a:solidFill>
                <a:latin typeface="+mn-lt"/>
              </a:rPr>
              <a:t>It is unlawful to launch any watercraft without first complying with aquatic invasive species prevention requirements.</a:t>
            </a:r>
            <a:endParaRPr lang="en-US" altLang="en-US" sz="2800" b="0" dirty="0">
              <a:solidFill>
                <a:schemeClr val="bg1"/>
              </a:solidFill>
              <a:latin typeface="+mn-lt"/>
            </a:endParaRPr>
          </a:p>
        </p:txBody>
      </p:sp>
      <p:sp>
        <p:nvSpPr>
          <p:cNvPr id="23556" name="Rectangle 7"/>
          <p:cNvSpPr>
            <a:spLocks noGrp="1" noChangeArrowheads="1"/>
          </p:cNvSpPr>
          <p:nvPr>
            <p:ph type="title"/>
          </p:nvPr>
        </p:nvSpPr>
        <p:spPr>
          <a:xfrm>
            <a:off x="1044575" y="65088"/>
            <a:ext cx="8099425" cy="1055687"/>
          </a:xfrm>
        </p:spPr>
        <p:txBody>
          <a:bodyPr/>
          <a:lstStyle/>
          <a:p>
            <a:pPr eaLnBrk="1" hangingPunct="1"/>
            <a:r>
              <a:rPr lang="en-US" altLang="en-US" sz="4000" b="1" dirty="0"/>
              <a:t> Aquatic Invasive Species</a:t>
            </a:r>
          </a:p>
        </p:txBody>
      </p:sp>
      <p:sp>
        <p:nvSpPr>
          <p:cNvPr id="23557" name="Slide Number Placeholder 5"/>
          <p:cNvSpPr>
            <a:spLocks noGrp="1"/>
          </p:cNvSpPr>
          <p:nvPr>
            <p:ph type="sldNum" sz="quarter" idx="10"/>
          </p:nvPr>
        </p:nvSpPr>
        <p:spPr>
          <a:xfrm>
            <a:off x="7162800" y="64008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lgn="r">
              <a:spcBef>
                <a:spcPct val="0"/>
              </a:spcBef>
            </a:pPr>
            <a:r>
              <a:rPr lang="en-US" altLang="en-US" sz="1400">
                <a:solidFill>
                  <a:srgbClr val="FFFF99"/>
                </a:solidFill>
                <a:latin typeface="Times New Roman" panose="02020603050405020304" pitchFamily="18" charset="0"/>
              </a:rPr>
              <a:t> </a:t>
            </a:r>
            <a:fld id="{0F098D7D-353D-4D9F-A85E-88B5DF62FAA7}" type="slidenum">
              <a:rPr lang="en-US" altLang="en-US" sz="1400">
                <a:solidFill>
                  <a:srgbClr val="FFFF99"/>
                </a:solidFill>
                <a:latin typeface="Times New Roman" panose="02020603050405020304" pitchFamily="18" charset="0"/>
              </a:rPr>
              <a:pPr algn="r">
                <a:spcBef>
                  <a:spcPct val="0"/>
                </a:spcBef>
              </a:pPr>
              <a:t>36</a:t>
            </a:fld>
            <a:endParaRPr lang="en-US" altLang="en-US" sz="1400">
              <a:solidFill>
                <a:srgbClr val="FFFF99"/>
              </a:solidFill>
              <a:latin typeface="Times New Roman" panose="02020603050405020304" pitchFamily="18" charset="0"/>
            </a:endParaRPr>
          </a:p>
        </p:txBody>
      </p:sp>
      <p:sp>
        <p:nvSpPr>
          <p:cNvPr id="2" name="Footer Placeholder 1"/>
          <p:cNvSpPr>
            <a:spLocks noGrp="1"/>
          </p:cNvSpPr>
          <p:nvPr>
            <p:ph type="ftr" sz="quarter" idx="11"/>
          </p:nvPr>
        </p:nvSpPr>
        <p:spPr>
          <a:xfrm>
            <a:off x="2667000" y="6096000"/>
            <a:ext cx="3352800" cy="609600"/>
          </a:xfrm>
        </p:spPr>
        <p:txBody>
          <a:bodyPr/>
          <a:lstStyle/>
          <a:p>
            <a:pPr lvl="0"/>
            <a:r>
              <a:rPr lang="en-US" altLang="x-none"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527020768"/>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71600" y="227090"/>
            <a:ext cx="7467600" cy="1143000"/>
          </a:xfrm>
        </p:spPr>
        <p:txBody>
          <a:bodyPr/>
          <a:lstStyle/>
          <a:p>
            <a:r>
              <a:rPr lang="en-US" altLang="en-US" sz="3600" b="1" dirty="0"/>
              <a:t>Boating Accident Reporting</a:t>
            </a:r>
          </a:p>
        </p:txBody>
      </p:sp>
      <p:sp>
        <p:nvSpPr>
          <p:cNvPr id="2" name="Footer Placeholder 1"/>
          <p:cNvSpPr>
            <a:spLocks noGrp="1"/>
          </p:cNvSpPr>
          <p:nvPr>
            <p:ph type="ftr" sz="quarter" idx="11"/>
          </p:nvPr>
        </p:nvSpPr>
        <p:spPr>
          <a:xfrm>
            <a:off x="2895600" y="6172200"/>
            <a:ext cx="32766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7171" name="Slide Number Placeholder 2"/>
          <p:cNvSpPr>
            <a:spLocks noGrp="1"/>
          </p:cNvSpPr>
          <p:nvPr>
            <p:ph type="sldNum" sz="quarter" idx="12"/>
          </p:nvPr>
        </p:nvSpPr>
        <p:spPr>
          <a:xfrm>
            <a:off x="7086600" y="6230471"/>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05A3F12B-168B-43C5-9C32-DDC12139B5E9}" type="slidenum">
              <a:rPr lang="en-US" altLang="en-US" sz="1400">
                <a:solidFill>
                  <a:srgbClr val="FFFF99"/>
                </a:solidFill>
                <a:latin typeface="Times New Roman" panose="02020603050405020304" pitchFamily="18" charset="0"/>
              </a:rPr>
              <a:pPr>
                <a:spcBef>
                  <a:spcPct val="0"/>
                </a:spcBef>
              </a:pPr>
              <a:t>37</a:t>
            </a:fld>
            <a:endParaRPr lang="en-US" altLang="en-US" sz="1400" dirty="0">
              <a:solidFill>
                <a:srgbClr val="FFFF99"/>
              </a:solidFill>
              <a:latin typeface="Times New Roman" panose="02020603050405020304" pitchFamily="18" charset="0"/>
            </a:endParaRPr>
          </a:p>
        </p:txBody>
      </p:sp>
      <p:sp>
        <p:nvSpPr>
          <p:cNvPr id="7172" name="TextBox 3"/>
          <p:cNvSpPr txBox="1">
            <a:spLocks noChangeArrowheads="1"/>
          </p:cNvSpPr>
          <p:nvPr/>
        </p:nvSpPr>
        <p:spPr bwMode="auto">
          <a:xfrm>
            <a:off x="1600200" y="970776"/>
            <a:ext cx="7391400"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r>
              <a:rPr lang="en-US" altLang="en-US" sz="3600" dirty="0">
                <a:solidFill>
                  <a:schemeClr val="bg1"/>
                </a:solidFill>
                <a:latin typeface="Arial" panose="020B0604020202020204" pitchFamily="34" charset="0"/>
              </a:rPr>
              <a:t>Stop, render aid and provide contact information</a:t>
            </a:r>
            <a:br>
              <a:rPr lang="en-US" altLang="en-US" sz="3600" dirty="0">
                <a:solidFill>
                  <a:schemeClr val="bg1"/>
                </a:solidFill>
                <a:latin typeface="Arial" panose="020B0604020202020204" pitchFamily="34" charset="0"/>
              </a:rPr>
            </a:br>
            <a:endParaRPr lang="en-US" altLang="en-US" sz="3600" dirty="0">
              <a:solidFill>
                <a:schemeClr val="bg1"/>
              </a:solidFill>
              <a:latin typeface="Arial" panose="020B0604020202020204" pitchFamily="34" charset="0"/>
            </a:endParaRPr>
          </a:p>
          <a:p>
            <a:pPr>
              <a:spcBef>
                <a:spcPct val="0"/>
              </a:spcBef>
            </a:pPr>
            <a:r>
              <a:rPr lang="en-US" altLang="en-US" b="0" dirty="0">
                <a:solidFill>
                  <a:schemeClr val="bg1"/>
                </a:solidFill>
                <a:latin typeface="Arial" panose="020B0604020202020204" pitchFamily="34" charset="0"/>
              </a:rPr>
              <a:t>Accident Report required when –</a:t>
            </a:r>
          </a:p>
          <a:p>
            <a:pPr>
              <a:spcBef>
                <a:spcPct val="0"/>
              </a:spcBef>
            </a:pPr>
            <a:r>
              <a:rPr lang="en-US" altLang="en-US" b="0" dirty="0">
                <a:solidFill>
                  <a:schemeClr val="bg1"/>
                </a:solidFill>
                <a:latin typeface="Arial" panose="020B0604020202020204" pitchFamily="34" charset="0"/>
              </a:rPr>
              <a:t> 1. Death or personal injury requiring medical treatment beyond first aid</a:t>
            </a:r>
          </a:p>
          <a:p>
            <a:pPr>
              <a:spcBef>
                <a:spcPct val="0"/>
              </a:spcBef>
            </a:pPr>
            <a:r>
              <a:rPr lang="en-US" altLang="en-US" b="0" dirty="0">
                <a:solidFill>
                  <a:srgbClr val="FFFF00"/>
                </a:solidFill>
                <a:latin typeface="Arial" panose="020B0604020202020204" pitchFamily="34" charset="0"/>
              </a:rPr>
              <a:t> </a:t>
            </a:r>
            <a:r>
              <a:rPr lang="en-US" altLang="en-US" b="0" dirty="0">
                <a:solidFill>
                  <a:schemeClr val="bg1"/>
                </a:solidFill>
                <a:latin typeface="Arial" panose="020B0604020202020204" pitchFamily="34" charset="0"/>
              </a:rPr>
              <a:t>2. Damage to property in excess of  $</a:t>
            </a:r>
            <a:r>
              <a:rPr lang="en-US" altLang="en-US" dirty="0">
                <a:solidFill>
                  <a:schemeClr val="bg1"/>
                </a:solidFill>
                <a:latin typeface="Arial" panose="020B0604020202020204" pitchFamily="34" charset="0"/>
              </a:rPr>
              <a:t>5</a:t>
            </a:r>
            <a:r>
              <a:rPr lang="en-US" altLang="en-US" b="0" dirty="0">
                <a:solidFill>
                  <a:schemeClr val="bg1"/>
                </a:solidFill>
                <a:latin typeface="Arial" panose="020B0604020202020204" pitchFamily="34" charset="0"/>
              </a:rPr>
              <a:t>00.</a:t>
            </a:r>
          </a:p>
          <a:p>
            <a:pPr>
              <a:spcBef>
                <a:spcPct val="0"/>
              </a:spcBef>
            </a:pPr>
            <a:r>
              <a:rPr lang="en-US" altLang="en-US" b="0" dirty="0">
                <a:solidFill>
                  <a:schemeClr val="bg1"/>
                </a:solidFill>
                <a:latin typeface="Arial" panose="020B0604020202020204" pitchFamily="34" charset="0"/>
              </a:rPr>
              <a:t>Loss of life-report within 48 hours, otherwise within 30 days</a:t>
            </a:r>
            <a:endParaRPr lang="en-US" altLang="en-US" dirty="0">
              <a:solidFill>
                <a:schemeClr val="bg1"/>
              </a:solidFill>
              <a:latin typeface="Arial" panose="020B0604020202020204" pitchFamily="34" charset="0"/>
            </a:endParaRPr>
          </a:p>
        </p:txBody>
      </p:sp>
    </p:spTree>
    <p:extLst>
      <p:ext uri="{BB962C8B-B14F-4D97-AF65-F5344CB8AC3E}">
        <p14:creationId xmlns:p14="http://schemas.microsoft.com/office/powerpoint/2010/main" val="3672324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409700" y="248433"/>
            <a:ext cx="7772400" cy="1143000"/>
          </a:xfrm>
        </p:spPr>
        <p:txBody>
          <a:bodyPr/>
          <a:lstStyle/>
          <a:p>
            <a:r>
              <a:rPr lang="en-US" altLang="en-US" sz="3600" b="1" dirty="0"/>
              <a:t>Boating Accident Reporting</a:t>
            </a:r>
          </a:p>
        </p:txBody>
      </p:sp>
      <p:sp>
        <p:nvSpPr>
          <p:cNvPr id="2" name="Footer Placeholder 1"/>
          <p:cNvSpPr>
            <a:spLocks noGrp="1"/>
          </p:cNvSpPr>
          <p:nvPr>
            <p:ph type="ftr" sz="quarter" idx="11"/>
          </p:nvPr>
        </p:nvSpPr>
        <p:spPr>
          <a:xfrm>
            <a:off x="3397624" y="6096000"/>
            <a:ext cx="31242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8195" name="Slide Number Placeholder 2"/>
          <p:cNvSpPr>
            <a:spLocks noGrp="1"/>
          </p:cNvSpPr>
          <p:nvPr>
            <p:ph type="sldNum" sz="quarter" idx="12"/>
          </p:nvPr>
        </p:nvSpPr>
        <p:spPr>
          <a:xfrm>
            <a:off x="7086600" y="62484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2294B518-A544-449E-8DAA-06E00834B11C}" type="slidenum">
              <a:rPr lang="en-US" altLang="en-US" sz="1400">
                <a:solidFill>
                  <a:srgbClr val="FFFF99"/>
                </a:solidFill>
                <a:latin typeface="Times New Roman" panose="02020603050405020304" pitchFamily="18" charset="0"/>
              </a:rPr>
              <a:pPr>
                <a:spcBef>
                  <a:spcPct val="0"/>
                </a:spcBef>
              </a:pPr>
              <a:t>38</a:t>
            </a:fld>
            <a:endParaRPr lang="en-US" altLang="en-US" sz="1400" dirty="0">
              <a:solidFill>
                <a:srgbClr val="FFFF99"/>
              </a:solidFill>
              <a:latin typeface="Times New Roman" panose="02020603050405020304" pitchFamily="18" charset="0"/>
            </a:endParaRPr>
          </a:p>
        </p:txBody>
      </p:sp>
      <p:sp>
        <p:nvSpPr>
          <p:cNvPr id="8196" name="TextBox 3"/>
          <p:cNvSpPr txBox="1">
            <a:spLocks noChangeArrowheads="1"/>
          </p:cNvSpPr>
          <p:nvPr/>
        </p:nvSpPr>
        <p:spPr bwMode="auto">
          <a:xfrm>
            <a:off x="2057400" y="2133600"/>
            <a:ext cx="6934200" cy="2850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r>
              <a:rPr lang="en-US" sz="2800" dirty="0">
                <a:solidFill>
                  <a:schemeClr val="bg1"/>
                </a:solidFill>
              </a:rPr>
              <a:t>To report an accident contact your local game warden, local law enforcement agency, or call Wyoming Game and Fish Department at (307) 777-4330.</a:t>
            </a:r>
          </a:p>
          <a:p>
            <a:endParaRPr lang="en-US" sz="2800" dirty="0">
              <a:solidFill>
                <a:schemeClr val="bg1"/>
              </a:solidFill>
              <a:latin typeface="Arial" panose="020B0604020202020204" pitchFamily="34" charset="0"/>
              <a:cs typeface="Arial" panose="020B0604020202020204" pitchFamily="34" charset="0"/>
            </a:endParaRPr>
          </a:p>
          <a:p>
            <a:r>
              <a:rPr lang="en-US" sz="2800" dirty="0"/>
              <a:t> </a:t>
            </a:r>
            <a:endParaRPr lang="en-US" altLang="en-US" dirty="0">
              <a:solidFill>
                <a:schemeClr val="bg1"/>
              </a:solidFill>
              <a:latin typeface="Arial" panose="020B0604020202020204" pitchFamily="34" charset="0"/>
            </a:endParaRPr>
          </a:p>
        </p:txBody>
      </p:sp>
    </p:spTree>
    <p:extLst>
      <p:ext uri="{BB962C8B-B14F-4D97-AF65-F5344CB8AC3E}">
        <p14:creationId xmlns:p14="http://schemas.microsoft.com/office/powerpoint/2010/main" val="17209388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219200" y="152400"/>
            <a:ext cx="7772400" cy="1143000"/>
          </a:xfrm>
        </p:spPr>
        <p:txBody>
          <a:bodyPr/>
          <a:lstStyle/>
          <a:p>
            <a:r>
              <a:rPr lang="en-US" sz="4000" b="1" dirty="0"/>
              <a:t>Boaters' Reference</a:t>
            </a:r>
          </a:p>
        </p:txBody>
      </p:sp>
      <p:sp>
        <p:nvSpPr>
          <p:cNvPr id="25603" name="Content Placeholder 2"/>
          <p:cNvSpPr>
            <a:spLocks noGrp="1"/>
          </p:cNvSpPr>
          <p:nvPr>
            <p:ph idx="1"/>
          </p:nvPr>
        </p:nvSpPr>
        <p:spPr>
          <a:xfrm>
            <a:off x="1766047" y="1447800"/>
            <a:ext cx="7239000" cy="4876800"/>
          </a:xfrm>
        </p:spPr>
        <p:txBody>
          <a:bodyPr/>
          <a:lstStyle/>
          <a:p>
            <a:pPr marL="0" indent="0">
              <a:buNone/>
            </a:pPr>
            <a:r>
              <a:rPr lang="en-US" b="1" dirty="0"/>
              <a:t>Wyoming Game and Fish </a:t>
            </a:r>
            <a:r>
              <a:rPr lang="en-US" b="1" dirty="0" err="1"/>
              <a:t>Dept</a:t>
            </a:r>
            <a:endParaRPr lang="en-US" b="1" dirty="0"/>
          </a:p>
          <a:p>
            <a:pPr marL="0" indent="0">
              <a:buNone/>
            </a:pPr>
            <a:endParaRPr lang="en-US" dirty="0"/>
          </a:p>
          <a:p>
            <a:pPr marL="0" indent="0">
              <a:buNone/>
            </a:pPr>
            <a:r>
              <a:rPr lang="en-US" dirty="0"/>
              <a:t>	</a:t>
            </a:r>
            <a:r>
              <a:rPr lang="en-US" i="1" dirty="0"/>
              <a:t>5400 Bishop Blvd</a:t>
            </a:r>
          </a:p>
          <a:p>
            <a:pPr marL="0" indent="0">
              <a:buNone/>
            </a:pPr>
            <a:r>
              <a:rPr lang="en-US" i="1" dirty="0"/>
              <a:t>	Cheyenne, WY 82006</a:t>
            </a:r>
          </a:p>
          <a:p>
            <a:pPr marL="0" indent="0">
              <a:buNone/>
            </a:pPr>
            <a:r>
              <a:rPr lang="en-US" i="1" dirty="0"/>
              <a:t>	(307) 777-4600</a:t>
            </a:r>
            <a:endParaRPr lang="en-US" dirty="0"/>
          </a:p>
          <a:p>
            <a:pPr marL="0" indent="0">
              <a:buNone/>
            </a:pPr>
            <a:r>
              <a:rPr lang="en-US" dirty="0"/>
              <a:t>	</a:t>
            </a:r>
          </a:p>
          <a:p>
            <a:pPr marL="0" indent="0">
              <a:buNone/>
            </a:pPr>
            <a:r>
              <a:rPr lang="en-US" dirty="0"/>
              <a:t>    Email: wgfdwebmaster@wyo.gov</a:t>
            </a:r>
          </a:p>
          <a:p>
            <a:pPr marL="0" indent="0">
              <a:buNone/>
            </a:pPr>
            <a:endParaRPr lang="en-US" dirty="0"/>
          </a:p>
        </p:txBody>
      </p:sp>
      <p:sp>
        <p:nvSpPr>
          <p:cNvPr id="2" name="Footer Placeholder 1"/>
          <p:cNvSpPr>
            <a:spLocks noGrp="1"/>
          </p:cNvSpPr>
          <p:nvPr>
            <p:ph type="ftr" sz="quarter" idx="11"/>
          </p:nvPr>
        </p:nvSpPr>
        <p:spPr>
          <a:xfrm>
            <a:off x="3200400" y="6096000"/>
            <a:ext cx="32004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
        <p:nvSpPr>
          <p:cNvPr id="25604" name="Slide Number Placeholder 4"/>
          <p:cNvSpPr>
            <a:spLocks noGrp="1"/>
          </p:cNvSpPr>
          <p:nvPr>
            <p:ph type="sldNum" sz="quarter" idx="12"/>
          </p:nvPr>
        </p:nvSpPr>
        <p:spPr>
          <a:xfrm>
            <a:off x="7073153" y="61722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20A451B6-3C74-4EB7-9542-4CB0998EE5F1}" type="slidenum">
              <a:rPr lang="en-US" altLang="en-US" sz="1400">
                <a:solidFill>
                  <a:srgbClr val="FFFF99"/>
                </a:solidFill>
                <a:latin typeface="Times New Roman" panose="02020603050405020304" pitchFamily="18" charset="0"/>
              </a:rPr>
              <a:pPr>
                <a:spcBef>
                  <a:spcPct val="0"/>
                </a:spcBef>
              </a:pPr>
              <a:t>39</a:t>
            </a:fld>
            <a:endParaRPr lang="en-US" altLang="en-US" sz="1400" dirty="0">
              <a:solidFill>
                <a:srgbClr val="FFFF99"/>
              </a:solidFill>
              <a:latin typeface="Times New Roman" panose="02020603050405020304" pitchFamily="18" charset="0"/>
            </a:endParaRPr>
          </a:p>
        </p:txBody>
      </p:sp>
    </p:spTree>
    <p:extLst>
      <p:ext uri="{BB962C8B-B14F-4D97-AF65-F5344CB8AC3E}">
        <p14:creationId xmlns:p14="http://schemas.microsoft.com/office/powerpoint/2010/main" val="387266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What we have built</a:t>
            </a:r>
          </a:p>
        </p:txBody>
      </p:sp>
      <p:sp>
        <p:nvSpPr>
          <p:cNvPr id="6147" name="Slide Number Placeholder 2"/>
          <p:cNvSpPr>
            <a:spLocks noGrp="1"/>
          </p:cNvSpPr>
          <p:nvPr>
            <p:ph type="sldNum" sz="quarter" idx="12"/>
          </p:nvPr>
        </p:nvSpPr>
        <p:spPr>
          <a:xfrm>
            <a:off x="7216589" y="63055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4</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524001" y="1944112"/>
            <a:ext cx="7086600" cy="584775"/>
          </a:xfrm>
          <a:prstGeom prst="rect">
            <a:avLst/>
          </a:prstGeom>
          <a:noFill/>
        </p:spPr>
        <p:txBody>
          <a:bodyPr wrap="square">
            <a:spAutoFit/>
          </a:bodyPr>
          <a:lstStyle/>
          <a:p>
            <a:r>
              <a:rPr lang="en-US" sz="3200" dirty="0">
                <a:solidFill>
                  <a:schemeClr val="bg1"/>
                </a:solidFill>
                <a:latin typeface="+mn-lt"/>
              </a:rPr>
              <a:t>A database of state-specific material </a:t>
            </a:r>
            <a:endParaRPr lang="en-US" sz="3200" b="1" dirty="0">
              <a:solidFill>
                <a:schemeClr val="bg1"/>
              </a:solidFill>
              <a:latin typeface="+mn-lt"/>
            </a:endParaRPr>
          </a:p>
        </p:txBody>
      </p:sp>
      <p:sp>
        <p:nvSpPr>
          <p:cNvPr id="3" name="Footer Placeholder 2"/>
          <p:cNvSpPr>
            <a:spLocks noGrp="1"/>
          </p:cNvSpPr>
          <p:nvPr>
            <p:ph type="ftr" sz="quarter" idx="11"/>
          </p:nvPr>
        </p:nvSpPr>
        <p:spPr>
          <a:xfrm>
            <a:off x="1752600" y="5905500"/>
            <a:ext cx="5943600" cy="800100"/>
          </a:xfrm>
        </p:spPr>
        <p:txBody>
          <a:bodyPr/>
          <a:lstStyle/>
          <a:p>
            <a:r>
              <a:rPr lang="en-US" altLang="x-none" dirty="0"/>
              <a:t>PE State Supplement Rollout</a:t>
            </a:r>
          </a:p>
          <a:p>
            <a:r>
              <a:rPr lang="en-US" altLang="x-none" dirty="0"/>
              <a:t> </a:t>
            </a:r>
            <a:r>
              <a:rPr lang="en-US" altLang="x-none" sz="1200" dirty="0"/>
              <a:t>©USCG Auxiliary Association 2018 </a:t>
            </a:r>
          </a:p>
        </p:txBody>
      </p:sp>
      <p:sp>
        <p:nvSpPr>
          <p:cNvPr id="10" name="Rectangle 5"/>
          <p:cNvSpPr txBox="1">
            <a:spLocks noChangeArrowheads="1"/>
          </p:cNvSpPr>
          <p:nvPr/>
        </p:nvSpPr>
        <p:spPr>
          <a:xfrm>
            <a:off x="1371600" y="2528887"/>
            <a:ext cx="6553201" cy="3002757"/>
          </a:xfrm>
          <a:prstGeom prst="rect">
            <a:avLst/>
          </a:prstGeom>
        </p:spPr>
        <p:txBody>
          <a:bodyPr/>
          <a:lstStyle>
            <a:lvl1pPr marL="342900" indent="-342900" algn="l" rtl="0" fontAlgn="base">
              <a:spcBef>
                <a:spcPct val="20000"/>
              </a:spcBef>
              <a:spcAft>
                <a:spcPct val="0"/>
              </a:spcAft>
              <a:buChar char="•"/>
              <a:defRPr sz="3200" kern="1200">
                <a:solidFill>
                  <a:schemeClr val="bg1"/>
                </a:solidFill>
                <a:latin typeface="+mn-lt"/>
                <a:ea typeface="+mn-ea"/>
                <a:cs typeface="+mn-cs"/>
              </a:defRPr>
            </a:lvl1pPr>
            <a:lvl2pPr marL="742950" indent="-285750" algn="l" rtl="0" fontAlgn="base">
              <a:spcBef>
                <a:spcPct val="20000"/>
              </a:spcBef>
              <a:spcAft>
                <a:spcPct val="0"/>
              </a:spcAft>
              <a:buChar char="–"/>
              <a:defRPr sz="2800" kern="1200">
                <a:solidFill>
                  <a:schemeClr val="bg1"/>
                </a:solidFill>
                <a:latin typeface="+mn-lt"/>
                <a:ea typeface="+mn-ea"/>
                <a:cs typeface="+mn-cs"/>
              </a:defRPr>
            </a:lvl2pPr>
            <a:lvl3pPr marL="1143000" indent="-228600" algn="l" rtl="0" fontAlgn="base">
              <a:spcBef>
                <a:spcPct val="20000"/>
              </a:spcBef>
              <a:spcAft>
                <a:spcPct val="0"/>
              </a:spcAft>
              <a:buChar char="•"/>
              <a:defRPr sz="2400" kern="1200">
                <a:solidFill>
                  <a:schemeClr val="bg1"/>
                </a:solidFill>
                <a:latin typeface="+mn-lt"/>
                <a:ea typeface="+mn-ea"/>
                <a:cs typeface="+mn-cs"/>
              </a:defRPr>
            </a:lvl3pPr>
            <a:lvl4pPr marL="1600200" indent="-228600" algn="l" rtl="0" fontAlgn="base">
              <a:spcBef>
                <a:spcPct val="20000"/>
              </a:spcBef>
              <a:spcAft>
                <a:spcPct val="0"/>
              </a:spcAft>
              <a:buChar char="–"/>
              <a:defRPr sz="2000" kern="1200">
                <a:solidFill>
                  <a:schemeClr val="bg1"/>
                </a:solidFill>
                <a:latin typeface="+mn-lt"/>
                <a:ea typeface="+mn-ea"/>
                <a:cs typeface="+mn-cs"/>
              </a:defRPr>
            </a:lvl4pPr>
            <a:lvl5pPr marL="2057400" indent="-228600" algn="l" rtl="0" fontAlgn="base">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altLang="x-none" dirty="0"/>
              <a:t>For use with: </a:t>
            </a:r>
          </a:p>
          <a:p>
            <a:pPr marL="0" indent="0" algn="ctr">
              <a:buNone/>
            </a:pPr>
            <a:endParaRPr lang="en-US" altLang="x-none" dirty="0"/>
          </a:p>
          <a:p>
            <a:pPr marL="0" indent="0" algn="ctr">
              <a:buNone/>
            </a:pPr>
            <a:r>
              <a:rPr lang="en-US" altLang="x-none" b="1" dirty="0"/>
              <a:t>About Boating Safely</a:t>
            </a:r>
          </a:p>
          <a:p>
            <a:pPr marL="0" indent="0" algn="ctr">
              <a:buNone/>
            </a:pPr>
            <a:endParaRPr lang="en-US" altLang="x-none" b="1" dirty="0"/>
          </a:p>
          <a:p>
            <a:pPr marL="0" indent="0" algn="ctr">
              <a:buNone/>
            </a:pPr>
            <a:r>
              <a:rPr lang="en-US" altLang="x-none" b="1" dirty="0"/>
              <a:t>Boating Skills &amp; Seamanship</a:t>
            </a:r>
            <a:endParaRPr lang="x-none" altLang="x-none" b="1" dirty="0"/>
          </a:p>
        </p:txBody>
      </p:sp>
    </p:spTree>
    <p:extLst>
      <p:ext uri="{BB962C8B-B14F-4D97-AF65-F5344CB8AC3E}">
        <p14:creationId xmlns:p14="http://schemas.microsoft.com/office/powerpoint/2010/main" val="34286756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dirty="0"/>
              <a:t>Thank you!</a:t>
            </a:r>
          </a:p>
        </p:txBody>
      </p:sp>
      <p:sp>
        <p:nvSpPr>
          <p:cNvPr id="3" name="Content Placeholder 2"/>
          <p:cNvSpPr>
            <a:spLocks noGrp="1"/>
          </p:cNvSpPr>
          <p:nvPr>
            <p:ph idx="1"/>
          </p:nvPr>
        </p:nvSpPr>
        <p:spPr>
          <a:xfrm>
            <a:off x="1524000" y="1752600"/>
            <a:ext cx="7467600" cy="4114800"/>
          </a:xfrm>
        </p:spPr>
        <p:txBody>
          <a:bodyPr/>
          <a:lstStyle/>
          <a:p>
            <a:r>
              <a:rPr lang="en-US" dirty="0"/>
              <a:t>Any questions?</a:t>
            </a:r>
          </a:p>
          <a:p>
            <a:r>
              <a:rPr lang="en-US" dirty="0"/>
              <a:t>Find other Auxiliary boating courses at http://</a:t>
            </a:r>
            <a:r>
              <a:rPr lang="en-US" dirty="0" err="1"/>
              <a:t>www.cgaux.org</a:t>
            </a:r>
            <a:r>
              <a:rPr lang="en-US" dirty="0"/>
              <a:t>/</a:t>
            </a:r>
            <a:r>
              <a:rPr lang="en-US" dirty="0" err="1"/>
              <a:t>boatinged</a:t>
            </a:r>
            <a:endParaRPr lang="en-US" dirty="0"/>
          </a:p>
          <a:p>
            <a:r>
              <a:rPr lang="en-US" dirty="0"/>
              <a:t>Request a vessel safety check at http://</a:t>
            </a:r>
            <a:r>
              <a:rPr lang="en-US" dirty="0" err="1"/>
              <a:t>www.safetyseal.net</a:t>
            </a:r>
            <a:endParaRPr lang="en-US" dirty="0"/>
          </a:p>
          <a:p>
            <a:r>
              <a:rPr lang="en-US" dirty="0"/>
              <a:t>Learn more about joining the Auxiliary at: http://</a:t>
            </a:r>
            <a:r>
              <a:rPr lang="en-US" dirty="0" err="1"/>
              <a:t>join.cgaux.org</a:t>
            </a:r>
            <a:endParaRPr lang="en-US" dirty="0"/>
          </a:p>
        </p:txBody>
      </p:sp>
      <p:sp>
        <p:nvSpPr>
          <p:cNvPr id="4" name="Slide Number Placeholder 3"/>
          <p:cNvSpPr>
            <a:spLocks noGrp="1"/>
          </p:cNvSpPr>
          <p:nvPr>
            <p:ph type="sldNum" sz="quarter" idx="12"/>
          </p:nvPr>
        </p:nvSpPr>
        <p:spPr>
          <a:xfrm>
            <a:off x="7010400" y="6248400"/>
            <a:ext cx="1905000" cy="457200"/>
          </a:xfrm>
        </p:spPr>
        <p:txBody>
          <a:bodyPr/>
          <a:lstStyle/>
          <a:p>
            <a:fld id="{6BA64208-401D-364A-B2D4-877A89510A5A}" type="slidenum">
              <a:rPr lang="en-US" altLang="x-none" smtClean="0"/>
              <a:pPr/>
              <a:t>40</a:t>
            </a:fld>
            <a:endParaRPr lang="en-US" altLang="x-none" dirty="0"/>
          </a:p>
        </p:txBody>
      </p:sp>
      <p:sp>
        <p:nvSpPr>
          <p:cNvPr id="5" name="Footer Placeholder 4"/>
          <p:cNvSpPr>
            <a:spLocks noGrp="1"/>
          </p:cNvSpPr>
          <p:nvPr>
            <p:ph type="ftr" sz="quarter" idx="11"/>
          </p:nvPr>
        </p:nvSpPr>
        <p:spPr>
          <a:xfrm>
            <a:off x="3200400" y="6172200"/>
            <a:ext cx="3352800" cy="609600"/>
          </a:xfrm>
        </p:spPr>
        <p:txBody>
          <a:bodyPr/>
          <a:lstStyle/>
          <a:p>
            <a:r>
              <a:rPr lang="en-US" altLang="x-none" dirty="0"/>
              <a:t>Wyoming</a:t>
            </a:r>
          </a:p>
          <a:p>
            <a:r>
              <a:rPr lang="en-US" altLang="x-none" sz="1000" dirty="0"/>
              <a:t>©USCG Auxiliary Association 2018 </a:t>
            </a:r>
          </a:p>
        </p:txBody>
      </p:sp>
    </p:spTree>
    <p:extLst>
      <p:ext uri="{BB962C8B-B14F-4D97-AF65-F5344CB8AC3E}">
        <p14:creationId xmlns:p14="http://schemas.microsoft.com/office/powerpoint/2010/main" val="7935648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sz="3600" dirty="0"/>
              <a:t>Test </a:t>
            </a:r>
            <a:r>
              <a:rPr lang="en-US" sz="3600" dirty="0" err="1"/>
              <a:t>Questions..excerpts</a:t>
            </a:r>
            <a:endParaRPr lang="en-US" sz="3600" dirty="0"/>
          </a:p>
        </p:txBody>
      </p:sp>
      <p:sp>
        <p:nvSpPr>
          <p:cNvPr id="3" name="Content Placeholder 2"/>
          <p:cNvSpPr>
            <a:spLocks noGrp="1"/>
          </p:cNvSpPr>
          <p:nvPr>
            <p:ph idx="1"/>
          </p:nvPr>
        </p:nvSpPr>
        <p:spPr>
          <a:xfrm>
            <a:off x="1524000" y="1874744"/>
            <a:ext cx="7467600" cy="4114800"/>
          </a:xfrm>
        </p:spPr>
        <p:txBody>
          <a:bodyPr/>
          <a:lstStyle/>
          <a:p>
            <a:pPr marL="457200" indent="-457200">
              <a:buAutoNum type="arabicPeriod"/>
            </a:pPr>
            <a:r>
              <a:rPr lang="en-US" sz="2400" dirty="0"/>
              <a:t>In the state of Wyoming, what are the requirements for a person 14 years of age and younger to operate a motorboat?</a:t>
            </a:r>
          </a:p>
          <a:p>
            <a:pPr marL="0" indent="0">
              <a:buNone/>
            </a:pPr>
            <a:endParaRPr lang="en-US" sz="2400" dirty="0"/>
          </a:p>
          <a:p>
            <a:pPr marL="0" indent="0">
              <a:buNone/>
            </a:pPr>
            <a:r>
              <a:rPr lang="en-US" sz="2000" dirty="0"/>
              <a:t>a. Only if completed an approved boater safety education course.</a:t>
            </a:r>
          </a:p>
          <a:p>
            <a:pPr marL="0" indent="0">
              <a:buNone/>
            </a:pPr>
            <a:r>
              <a:rPr lang="en-US" sz="2000" dirty="0"/>
              <a:t>b. Persons under 16 years may not operate a motorboat.</a:t>
            </a:r>
          </a:p>
          <a:p>
            <a:pPr marL="0" indent="0">
              <a:buNone/>
            </a:pPr>
            <a:r>
              <a:rPr lang="en-US" sz="2400" b="1" dirty="0">
                <a:solidFill>
                  <a:srgbClr val="FFFF00"/>
                </a:solidFill>
              </a:rPr>
              <a:t>c. Only if under the direct supervision of an adult age 18 or older on board.</a:t>
            </a:r>
          </a:p>
          <a:p>
            <a:pPr marL="0" indent="0">
              <a:buNone/>
            </a:pPr>
            <a:r>
              <a:rPr lang="en-US" sz="2000" dirty="0"/>
              <a:t>d. Only if under the direct supervision of an adult age 21 years or older.</a:t>
            </a:r>
          </a:p>
          <a:p>
            <a:pPr marL="0" indent="0">
              <a:buNone/>
            </a:pPr>
            <a:endParaRPr lang="en-US" dirty="0"/>
          </a:p>
          <a:p>
            <a:pPr marL="0" indent="0">
              <a:buNone/>
            </a:pPr>
            <a:r>
              <a:rPr lang="en-US" sz="1800" dirty="0"/>
              <a:t> </a:t>
            </a:r>
          </a:p>
          <a:p>
            <a:endParaRPr lang="en-US" dirty="0"/>
          </a:p>
          <a:p>
            <a:pPr marL="0" indent="0">
              <a:buNone/>
            </a:pPr>
            <a:endParaRPr lang="en-US" dirty="0"/>
          </a:p>
        </p:txBody>
      </p:sp>
      <p:sp>
        <p:nvSpPr>
          <p:cNvPr id="4" name="Slide Number Placeholder 3"/>
          <p:cNvSpPr>
            <a:spLocks noGrp="1"/>
          </p:cNvSpPr>
          <p:nvPr>
            <p:ph type="sldNum" sz="quarter" idx="12"/>
          </p:nvPr>
        </p:nvSpPr>
        <p:spPr>
          <a:xfrm>
            <a:off x="7064188" y="6248400"/>
            <a:ext cx="1905000" cy="457200"/>
          </a:xfrm>
        </p:spPr>
        <p:txBody>
          <a:bodyPr/>
          <a:lstStyle/>
          <a:p>
            <a:fld id="{6BA64208-401D-364A-B2D4-877A89510A5A}" type="slidenum">
              <a:rPr lang="en-US" altLang="x-none" smtClean="0"/>
              <a:pPr/>
              <a:t>41</a:t>
            </a:fld>
            <a:endParaRPr lang="en-US" altLang="x-none" dirty="0"/>
          </a:p>
        </p:txBody>
      </p:sp>
      <p:sp>
        <p:nvSpPr>
          <p:cNvPr id="5" name="Footer Placeholder 4"/>
          <p:cNvSpPr>
            <a:spLocks noGrp="1"/>
          </p:cNvSpPr>
          <p:nvPr>
            <p:ph type="ftr" sz="quarter" idx="11"/>
          </p:nvPr>
        </p:nvSpPr>
        <p:spPr>
          <a:xfrm>
            <a:off x="2895600" y="6096000"/>
            <a:ext cx="31242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35920258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sz="3600" dirty="0"/>
              <a:t>Test </a:t>
            </a:r>
            <a:r>
              <a:rPr lang="en-US" sz="3600" dirty="0" err="1"/>
              <a:t>Questions..excerpts</a:t>
            </a:r>
            <a:endParaRPr lang="en-US" sz="3600" dirty="0"/>
          </a:p>
        </p:txBody>
      </p:sp>
      <p:sp>
        <p:nvSpPr>
          <p:cNvPr id="3" name="Content Placeholder 2"/>
          <p:cNvSpPr>
            <a:spLocks noGrp="1"/>
          </p:cNvSpPr>
          <p:nvPr>
            <p:ph idx="1"/>
          </p:nvPr>
        </p:nvSpPr>
        <p:spPr>
          <a:xfrm>
            <a:off x="1645024" y="2133600"/>
            <a:ext cx="7467600" cy="4114800"/>
          </a:xfrm>
        </p:spPr>
        <p:txBody>
          <a:bodyPr/>
          <a:lstStyle/>
          <a:p>
            <a:pPr marL="0" indent="0">
              <a:buNone/>
            </a:pPr>
            <a:r>
              <a:rPr lang="en-US" sz="2400" dirty="0"/>
              <a:t>2. On Wyoming public waters, what is the minimum age to operate a motorboat that is required to be numbered?</a:t>
            </a:r>
          </a:p>
          <a:p>
            <a:pPr marL="0" indent="0">
              <a:buNone/>
            </a:pPr>
            <a:r>
              <a:rPr lang="en-US" dirty="0"/>
              <a:t>	</a:t>
            </a:r>
            <a:r>
              <a:rPr lang="en-US" sz="2400" b="1" dirty="0">
                <a:solidFill>
                  <a:srgbClr val="FFFF00"/>
                </a:solidFill>
              </a:rPr>
              <a:t>a.	16 years of age</a:t>
            </a:r>
          </a:p>
          <a:p>
            <a:pPr marL="0" indent="0">
              <a:buNone/>
            </a:pPr>
            <a:r>
              <a:rPr lang="en-US" sz="2000" dirty="0"/>
              <a:t>	b.	17 years of age</a:t>
            </a:r>
          </a:p>
          <a:p>
            <a:pPr marL="0" indent="0">
              <a:buNone/>
            </a:pPr>
            <a:r>
              <a:rPr lang="en-US" sz="2000" dirty="0"/>
              <a:t>	c.	18 years of age</a:t>
            </a:r>
          </a:p>
          <a:p>
            <a:pPr marL="0" indent="0">
              <a:buNone/>
            </a:pPr>
            <a:r>
              <a:rPr lang="en-US" sz="2000" dirty="0"/>
              <a:t> 	d.	21 years of age</a:t>
            </a:r>
          </a:p>
          <a:p>
            <a:pPr marL="0" indent="0">
              <a:buNone/>
            </a:pPr>
            <a:r>
              <a:rPr lang="en-US" dirty="0"/>
              <a:t> </a:t>
            </a:r>
          </a:p>
        </p:txBody>
      </p:sp>
      <p:sp>
        <p:nvSpPr>
          <p:cNvPr id="4" name="Slide Number Placeholder 3"/>
          <p:cNvSpPr>
            <a:spLocks noGrp="1"/>
          </p:cNvSpPr>
          <p:nvPr>
            <p:ph type="sldNum" sz="quarter" idx="12"/>
          </p:nvPr>
        </p:nvSpPr>
        <p:spPr>
          <a:xfrm>
            <a:off x="7079876" y="6248400"/>
            <a:ext cx="1905000" cy="457200"/>
          </a:xfrm>
        </p:spPr>
        <p:txBody>
          <a:bodyPr/>
          <a:lstStyle/>
          <a:p>
            <a:fld id="{6BA64208-401D-364A-B2D4-877A89510A5A}" type="slidenum">
              <a:rPr lang="en-US" altLang="x-none" smtClean="0"/>
              <a:pPr/>
              <a:t>42</a:t>
            </a:fld>
            <a:endParaRPr lang="en-US" altLang="x-none" dirty="0"/>
          </a:p>
        </p:txBody>
      </p:sp>
      <p:sp>
        <p:nvSpPr>
          <p:cNvPr id="5" name="Footer Placeholder 4"/>
          <p:cNvSpPr>
            <a:spLocks noGrp="1"/>
          </p:cNvSpPr>
          <p:nvPr>
            <p:ph type="ftr" sz="quarter" idx="11"/>
          </p:nvPr>
        </p:nvSpPr>
        <p:spPr>
          <a:xfrm>
            <a:off x="3124200" y="6096000"/>
            <a:ext cx="34290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42120436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sz="3600" dirty="0"/>
              <a:t>Test </a:t>
            </a:r>
            <a:r>
              <a:rPr lang="en-US" sz="3600" dirty="0" err="1"/>
              <a:t>Questions..excerpts</a:t>
            </a:r>
            <a:endParaRPr lang="en-US" sz="3600" dirty="0"/>
          </a:p>
        </p:txBody>
      </p:sp>
      <p:sp>
        <p:nvSpPr>
          <p:cNvPr id="3" name="Content Placeholder 2"/>
          <p:cNvSpPr>
            <a:spLocks noGrp="1"/>
          </p:cNvSpPr>
          <p:nvPr>
            <p:ph idx="1"/>
          </p:nvPr>
        </p:nvSpPr>
        <p:spPr>
          <a:xfrm>
            <a:off x="1524000" y="1371600"/>
            <a:ext cx="7467600" cy="4114800"/>
          </a:xfrm>
        </p:spPr>
        <p:txBody>
          <a:bodyPr/>
          <a:lstStyle/>
          <a:p>
            <a:pPr marL="0" indent="0">
              <a:buNone/>
            </a:pPr>
            <a:r>
              <a:rPr lang="en-US" dirty="0"/>
              <a:t> 3.	Wyoming law requires that accident reports be filed if </a:t>
            </a:r>
          </a:p>
          <a:p>
            <a:pPr marL="0" indent="0">
              <a:buNone/>
            </a:pPr>
            <a:r>
              <a:rPr lang="en-US" dirty="0"/>
              <a:t> </a:t>
            </a:r>
          </a:p>
          <a:p>
            <a:pPr marL="0" indent="0">
              <a:buNone/>
            </a:pPr>
            <a:r>
              <a:rPr lang="en-US" sz="2000" dirty="0"/>
              <a:t>a.  	A person dies or disappears</a:t>
            </a:r>
          </a:p>
          <a:p>
            <a:pPr marL="514350" indent="-514350">
              <a:buAutoNum type="alphaLcPeriod" startAt="2"/>
            </a:pPr>
            <a:r>
              <a:rPr lang="en-US" sz="2000" dirty="0"/>
              <a:t>      Injury requiring more than just basic first aid</a:t>
            </a:r>
          </a:p>
          <a:p>
            <a:pPr marL="0" lvl="0" indent="0">
              <a:buNone/>
            </a:pPr>
            <a:r>
              <a:rPr lang="en-US" sz="2000" dirty="0"/>
              <a:t>c. 	Property damage in excess of $500</a:t>
            </a:r>
          </a:p>
          <a:p>
            <a:pPr marL="0" lvl="0" indent="0">
              <a:buNone/>
            </a:pPr>
            <a:r>
              <a:rPr lang="en-US" sz="2400" b="1" dirty="0">
                <a:solidFill>
                  <a:srgbClr val="FFFF00"/>
                </a:solidFill>
              </a:rPr>
              <a:t>d. 	All of the above</a:t>
            </a:r>
          </a:p>
        </p:txBody>
      </p:sp>
      <p:sp>
        <p:nvSpPr>
          <p:cNvPr id="4" name="Slide Number Placeholder 3"/>
          <p:cNvSpPr>
            <a:spLocks noGrp="1"/>
          </p:cNvSpPr>
          <p:nvPr>
            <p:ph type="sldNum" sz="quarter" idx="12"/>
          </p:nvPr>
        </p:nvSpPr>
        <p:spPr>
          <a:xfrm>
            <a:off x="7086600" y="6210300"/>
            <a:ext cx="1905000" cy="457200"/>
          </a:xfrm>
        </p:spPr>
        <p:txBody>
          <a:bodyPr/>
          <a:lstStyle/>
          <a:p>
            <a:fld id="{6BA64208-401D-364A-B2D4-877A89510A5A}" type="slidenum">
              <a:rPr lang="en-US" altLang="x-none" smtClean="0"/>
              <a:pPr/>
              <a:t>43</a:t>
            </a:fld>
            <a:endParaRPr lang="en-US" altLang="x-none" dirty="0"/>
          </a:p>
        </p:txBody>
      </p:sp>
      <p:sp>
        <p:nvSpPr>
          <p:cNvPr id="5" name="Footer Placeholder 4"/>
          <p:cNvSpPr>
            <a:spLocks noGrp="1"/>
          </p:cNvSpPr>
          <p:nvPr>
            <p:ph type="ftr" sz="quarter" idx="11"/>
          </p:nvPr>
        </p:nvSpPr>
        <p:spPr>
          <a:xfrm>
            <a:off x="3124200" y="6096000"/>
            <a:ext cx="3124200" cy="609600"/>
          </a:xfrm>
        </p:spPr>
        <p:txBody>
          <a:bodyPr/>
          <a:lstStyle/>
          <a:p>
            <a:pPr lvl="0"/>
            <a:r>
              <a:rPr lang="en-US" altLang="x-none" sz="2400" dirty="0">
                <a:solidFill>
                  <a:srgbClr val="FFFFFF"/>
                </a:solidFill>
              </a:rPr>
              <a:t>Wyoming</a:t>
            </a:r>
          </a:p>
          <a:p>
            <a:pPr lvl="0"/>
            <a:r>
              <a:rPr lang="en-US" altLang="x-none" sz="1200" dirty="0">
                <a:solidFill>
                  <a:srgbClr val="FFFFFF"/>
                </a:solidFill>
              </a:rPr>
              <a:t>©USCG Auxiliary Association 2018 </a:t>
            </a:r>
          </a:p>
        </p:txBody>
      </p:sp>
    </p:spTree>
    <p:extLst>
      <p:ext uri="{BB962C8B-B14F-4D97-AF65-F5344CB8AC3E}">
        <p14:creationId xmlns:p14="http://schemas.microsoft.com/office/powerpoint/2010/main" val="1830182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dirty="0"/>
              <a:t>Thank you!</a:t>
            </a:r>
          </a:p>
        </p:txBody>
      </p:sp>
      <p:sp>
        <p:nvSpPr>
          <p:cNvPr id="3" name="Content Placeholder 2"/>
          <p:cNvSpPr>
            <a:spLocks noGrp="1"/>
          </p:cNvSpPr>
          <p:nvPr>
            <p:ph idx="1"/>
          </p:nvPr>
        </p:nvSpPr>
        <p:spPr>
          <a:xfrm>
            <a:off x="1524000" y="1752600"/>
            <a:ext cx="7467600" cy="4114800"/>
          </a:xfrm>
        </p:spPr>
        <p:txBody>
          <a:bodyPr/>
          <a:lstStyle/>
          <a:p>
            <a:r>
              <a:rPr lang="en-US" dirty="0"/>
              <a:t>Any questions?</a:t>
            </a:r>
          </a:p>
          <a:p>
            <a:r>
              <a:rPr lang="en-US" dirty="0"/>
              <a:t>Find other Auxiliary boating courses at http://</a:t>
            </a:r>
            <a:r>
              <a:rPr lang="en-US" dirty="0" err="1"/>
              <a:t>www.cgaux.org</a:t>
            </a:r>
            <a:r>
              <a:rPr lang="en-US" dirty="0"/>
              <a:t>/</a:t>
            </a:r>
            <a:r>
              <a:rPr lang="en-US" dirty="0" err="1"/>
              <a:t>boatinged</a:t>
            </a:r>
            <a:endParaRPr lang="en-US" dirty="0"/>
          </a:p>
          <a:p>
            <a:r>
              <a:rPr lang="en-US" dirty="0"/>
              <a:t>Request a vessel safety check at http://</a:t>
            </a:r>
            <a:r>
              <a:rPr lang="en-US" dirty="0" err="1"/>
              <a:t>www.safetyseal.net</a:t>
            </a:r>
            <a:endParaRPr lang="en-US" dirty="0"/>
          </a:p>
          <a:p>
            <a:r>
              <a:rPr lang="en-US" dirty="0"/>
              <a:t>Learn more about joining the Auxiliary at: http://</a:t>
            </a:r>
            <a:r>
              <a:rPr lang="en-US" dirty="0" err="1"/>
              <a:t>join.cgaux.org</a:t>
            </a:r>
            <a:endParaRPr lang="en-US" dirty="0"/>
          </a:p>
        </p:txBody>
      </p:sp>
      <p:sp>
        <p:nvSpPr>
          <p:cNvPr id="4" name="Slide Number Placeholder 3"/>
          <p:cNvSpPr>
            <a:spLocks noGrp="1"/>
          </p:cNvSpPr>
          <p:nvPr>
            <p:ph type="sldNum" sz="quarter" idx="12"/>
          </p:nvPr>
        </p:nvSpPr>
        <p:spPr>
          <a:xfrm>
            <a:off x="7109012" y="6248400"/>
            <a:ext cx="1905000" cy="457200"/>
          </a:xfrm>
        </p:spPr>
        <p:txBody>
          <a:bodyPr/>
          <a:lstStyle/>
          <a:p>
            <a:fld id="{6BA64208-401D-364A-B2D4-877A89510A5A}" type="slidenum">
              <a:rPr lang="en-US" altLang="x-none" smtClean="0"/>
              <a:pPr/>
              <a:t>44</a:t>
            </a:fld>
            <a:endParaRPr lang="en-US" altLang="x-none" dirty="0"/>
          </a:p>
        </p:txBody>
      </p:sp>
      <p:sp>
        <p:nvSpPr>
          <p:cNvPr id="5" name="Footer Placeholder 4"/>
          <p:cNvSpPr>
            <a:spLocks noGrp="1"/>
          </p:cNvSpPr>
          <p:nvPr>
            <p:ph type="ftr" sz="quarter" idx="11"/>
          </p:nvPr>
        </p:nvSpPr>
        <p:spPr>
          <a:xfrm>
            <a:off x="1524000" y="6096000"/>
            <a:ext cx="6400800" cy="609600"/>
          </a:xfrm>
        </p:spPr>
        <p:txBody>
          <a:bodyPr/>
          <a:lstStyle/>
          <a:p>
            <a:r>
              <a:rPr lang="en-US" altLang="x-none" dirty="0"/>
              <a:t>PE State Supplement Rollout</a:t>
            </a:r>
          </a:p>
          <a:p>
            <a:r>
              <a:rPr lang="en-US" altLang="x-none" dirty="0"/>
              <a:t>  </a:t>
            </a:r>
            <a:r>
              <a:rPr lang="en-US" altLang="x-none" sz="1400" dirty="0"/>
              <a:t>©USCG Auxiliary Association 2018 </a:t>
            </a:r>
          </a:p>
        </p:txBody>
      </p:sp>
    </p:spTree>
    <p:extLst>
      <p:ext uri="{BB962C8B-B14F-4D97-AF65-F5344CB8AC3E}">
        <p14:creationId xmlns:p14="http://schemas.microsoft.com/office/powerpoint/2010/main" val="31689753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143000"/>
          </a:xfrm>
        </p:spPr>
        <p:txBody>
          <a:bodyPr/>
          <a:lstStyle/>
          <a:p>
            <a:r>
              <a:rPr lang="en-US" dirty="0"/>
              <a:t>Questions?</a:t>
            </a:r>
            <a:br>
              <a:rPr lang="en-US" dirty="0"/>
            </a:br>
            <a:endParaRPr lang="en-US" dirty="0"/>
          </a:p>
        </p:txBody>
      </p:sp>
      <p:sp>
        <p:nvSpPr>
          <p:cNvPr id="3" name="Content Placeholder 2"/>
          <p:cNvSpPr>
            <a:spLocks noGrp="1"/>
          </p:cNvSpPr>
          <p:nvPr>
            <p:ph idx="1"/>
          </p:nvPr>
        </p:nvSpPr>
        <p:spPr>
          <a:xfrm>
            <a:off x="1524000" y="1752600"/>
            <a:ext cx="7467600" cy="4114800"/>
          </a:xfrm>
        </p:spPr>
        <p:txBody>
          <a:bodyPr/>
          <a:lstStyle/>
          <a:p>
            <a:endParaRPr lang="en-US" dirty="0"/>
          </a:p>
          <a:p>
            <a:endParaRPr lang="en-US" dirty="0"/>
          </a:p>
          <a:p>
            <a:r>
              <a:rPr lang="en-US" dirty="0"/>
              <a:t>E-Directorate staff will be available to assist as requested</a:t>
            </a:r>
          </a:p>
        </p:txBody>
      </p:sp>
      <p:sp>
        <p:nvSpPr>
          <p:cNvPr id="4" name="Slide Number Placeholder 3"/>
          <p:cNvSpPr>
            <a:spLocks noGrp="1"/>
          </p:cNvSpPr>
          <p:nvPr>
            <p:ph type="sldNum" sz="quarter" idx="12"/>
          </p:nvPr>
        </p:nvSpPr>
        <p:spPr>
          <a:xfrm>
            <a:off x="7086600" y="6219265"/>
            <a:ext cx="1905000" cy="457200"/>
          </a:xfrm>
        </p:spPr>
        <p:txBody>
          <a:bodyPr/>
          <a:lstStyle/>
          <a:p>
            <a:fld id="{6BA64208-401D-364A-B2D4-877A89510A5A}" type="slidenum">
              <a:rPr lang="en-US" altLang="x-none" smtClean="0"/>
              <a:pPr/>
              <a:t>45</a:t>
            </a:fld>
            <a:endParaRPr lang="en-US" altLang="x-none" dirty="0"/>
          </a:p>
        </p:txBody>
      </p:sp>
      <p:sp>
        <p:nvSpPr>
          <p:cNvPr id="5" name="Footer Placeholder 4"/>
          <p:cNvSpPr>
            <a:spLocks noGrp="1"/>
          </p:cNvSpPr>
          <p:nvPr>
            <p:ph type="ftr" sz="quarter" idx="11"/>
          </p:nvPr>
        </p:nvSpPr>
        <p:spPr>
          <a:xfrm>
            <a:off x="2133600" y="6057900"/>
            <a:ext cx="5181600" cy="609600"/>
          </a:xfrm>
        </p:spPr>
        <p:txBody>
          <a:bodyPr/>
          <a:lstStyle/>
          <a:p>
            <a:r>
              <a:rPr lang="en-US" altLang="x-none" dirty="0"/>
              <a:t>PE State Supplement Rollout</a:t>
            </a:r>
          </a:p>
          <a:p>
            <a:r>
              <a:rPr lang="en-US" altLang="x-none" dirty="0"/>
              <a:t>  </a:t>
            </a:r>
            <a:r>
              <a:rPr lang="en-US" altLang="x-none" sz="1400" dirty="0"/>
              <a:t>©USCG Auxiliary Association 2018 </a:t>
            </a:r>
          </a:p>
        </p:txBody>
      </p:sp>
    </p:spTree>
    <p:extLst>
      <p:ext uri="{BB962C8B-B14F-4D97-AF65-F5344CB8AC3E}">
        <p14:creationId xmlns:p14="http://schemas.microsoft.com/office/powerpoint/2010/main" val="1094949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Benefits</a:t>
            </a:r>
          </a:p>
        </p:txBody>
      </p:sp>
      <p:sp>
        <p:nvSpPr>
          <p:cNvPr id="6147" name="Slide Number Placeholder 2"/>
          <p:cNvSpPr>
            <a:spLocks noGrp="1"/>
          </p:cNvSpPr>
          <p:nvPr>
            <p:ph type="sldNum" sz="quarter" idx="12"/>
          </p:nvPr>
        </p:nvSpPr>
        <p:spPr>
          <a:xfrm>
            <a:off x="7162800" y="631463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5</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752600" y="1604105"/>
            <a:ext cx="7086600" cy="3908762"/>
          </a:xfrm>
          <a:prstGeom prst="rect">
            <a:avLst/>
          </a:prstGeom>
          <a:noFill/>
        </p:spPr>
        <p:txBody>
          <a:bodyPr wrap="square">
            <a:spAutoFit/>
          </a:bodyPr>
          <a:lstStyle/>
          <a:p>
            <a:r>
              <a:rPr lang="en-US" sz="3200" dirty="0">
                <a:solidFill>
                  <a:schemeClr val="bg1"/>
                </a:solidFill>
                <a:latin typeface="+mn-lt"/>
              </a:rPr>
              <a:t>Greater continuity across all Districts and States.</a:t>
            </a:r>
          </a:p>
          <a:p>
            <a:r>
              <a:rPr lang="en-US" sz="3200" dirty="0">
                <a:solidFill>
                  <a:schemeClr val="bg1"/>
                </a:solidFill>
                <a:latin typeface="+mn-lt"/>
              </a:rPr>
              <a:t> </a:t>
            </a:r>
          </a:p>
          <a:p>
            <a:r>
              <a:rPr lang="en-US" sz="3200" dirty="0">
                <a:solidFill>
                  <a:schemeClr val="bg1"/>
                </a:solidFill>
                <a:latin typeface="+mn-lt"/>
              </a:rPr>
              <a:t>Flotillas may add local content </a:t>
            </a:r>
          </a:p>
          <a:p>
            <a:endParaRPr lang="en-US" sz="3200" dirty="0">
              <a:solidFill>
                <a:schemeClr val="bg1"/>
              </a:solidFill>
              <a:latin typeface="+mn-lt"/>
            </a:endParaRPr>
          </a:p>
          <a:p>
            <a:r>
              <a:rPr lang="en-US" sz="3200" dirty="0">
                <a:solidFill>
                  <a:schemeClr val="bg1"/>
                </a:solidFill>
                <a:latin typeface="+mn-lt"/>
              </a:rPr>
              <a:t>Fewer resources required for future updates and re-certifications.</a:t>
            </a:r>
          </a:p>
          <a:p>
            <a:endParaRPr lang="en-US" b="1" dirty="0">
              <a:solidFill>
                <a:schemeClr val="bg1"/>
              </a:solidFill>
              <a:latin typeface="+mn-lt"/>
            </a:endParaRPr>
          </a:p>
        </p:txBody>
      </p:sp>
      <p:sp>
        <p:nvSpPr>
          <p:cNvPr id="3" name="Footer Placeholder 2"/>
          <p:cNvSpPr>
            <a:spLocks noGrp="1"/>
          </p:cNvSpPr>
          <p:nvPr>
            <p:ph type="ftr" sz="quarter" idx="11"/>
          </p:nvPr>
        </p:nvSpPr>
        <p:spPr>
          <a:xfrm>
            <a:off x="1752600" y="5972308"/>
            <a:ext cx="5943600" cy="804004"/>
          </a:xfrm>
        </p:spPr>
        <p:txBody>
          <a:bodyPr/>
          <a:lstStyle/>
          <a:p>
            <a:r>
              <a:rPr lang="en-US" altLang="x-none" dirty="0"/>
              <a:t>PE State Supplement Rollout</a:t>
            </a:r>
          </a:p>
          <a:p>
            <a:r>
              <a:rPr lang="en-US" altLang="x-none" dirty="0"/>
              <a:t> </a:t>
            </a:r>
            <a:r>
              <a:rPr lang="en-US" altLang="x-none" sz="1200" dirty="0"/>
              <a:t>©USCG Auxiliary Association 2018</a:t>
            </a:r>
            <a:r>
              <a:rPr lang="en-US" altLang="x-none" dirty="0"/>
              <a:t> </a:t>
            </a:r>
          </a:p>
        </p:txBody>
      </p:sp>
    </p:spTree>
    <p:extLst>
      <p:ext uri="{BB962C8B-B14F-4D97-AF65-F5344CB8AC3E}">
        <p14:creationId xmlns:p14="http://schemas.microsoft.com/office/powerpoint/2010/main" val="233467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Why we built it</a:t>
            </a:r>
          </a:p>
        </p:txBody>
      </p:sp>
      <p:sp>
        <p:nvSpPr>
          <p:cNvPr id="6147" name="Slide Number Placeholder 2"/>
          <p:cNvSpPr>
            <a:spLocks noGrp="1"/>
          </p:cNvSpPr>
          <p:nvPr>
            <p:ph type="sldNum" sz="quarter" idx="12"/>
          </p:nvPr>
        </p:nvSpPr>
        <p:spPr>
          <a:xfrm>
            <a:off x="7234518" y="6257365"/>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6</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752600" y="1371601"/>
            <a:ext cx="7086600" cy="4401205"/>
          </a:xfrm>
          <a:prstGeom prst="rect">
            <a:avLst/>
          </a:prstGeom>
          <a:noFill/>
        </p:spPr>
        <p:txBody>
          <a:bodyPr wrap="square">
            <a:spAutoFit/>
          </a:bodyPr>
          <a:lstStyle/>
          <a:p>
            <a:r>
              <a:rPr lang="en-US" sz="3200" dirty="0">
                <a:solidFill>
                  <a:schemeClr val="bg1"/>
                </a:solidFill>
                <a:latin typeface="+mn-lt"/>
              </a:rPr>
              <a:t>Each state requires specific topics</a:t>
            </a:r>
          </a:p>
          <a:p>
            <a:endParaRPr lang="en-US" sz="3200" dirty="0">
              <a:solidFill>
                <a:schemeClr val="bg1"/>
              </a:solidFill>
              <a:latin typeface="+mn-lt"/>
            </a:endParaRPr>
          </a:p>
          <a:p>
            <a:r>
              <a:rPr lang="en-US" sz="3200" dirty="0">
                <a:solidFill>
                  <a:schemeClr val="bg1"/>
                </a:solidFill>
                <a:latin typeface="+mn-lt"/>
              </a:rPr>
              <a:t>Presentation should have a common look, while being tailored to each state’s requirements.</a:t>
            </a:r>
          </a:p>
          <a:p>
            <a:endParaRPr lang="en-US" sz="3200" dirty="0">
              <a:solidFill>
                <a:schemeClr val="bg1"/>
              </a:solidFill>
              <a:latin typeface="+mn-lt"/>
            </a:endParaRPr>
          </a:p>
          <a:p>
            <a:r>
              <a:rPr lang="en-US" sz="3200" dirty="0">
                <a:solidFill>
                  <a:schemeClr val="bg1"/>
                </a:solidFill>
                <a:latin typeface="+mn-lt"/>
              </a:rPr>
              <a:t>Local users must have the ability to add local information.</a:t>
            </a:r>
          </a:p>
          <a:p>
            <a:endParaRPr lang="en-US" b="1" dirty="0">
              <a:solidFill>
                <a:schemeClr val="bg1"/>
              </a:solidFill>
              <a:latin typeface="+mn-lt"/>
            </a:endParaRPr>
          </a:p>
        </p:txBody>
      </p:sp>
      <p:sp>
        <p:nvSpPr>
          <p:cNvPr id="3" name="Footer Placeholder 2"/>
          <p:cNvSpPr>
            <a:spLocks noGrp="1"/>
          </p:cNvSpPr>
          <p:nvPr>
            <p:ph type="ftr" sz="quarter" idx="11"/>
          </p:nvPr>
        </p:nvSpPr>
        <p:spPr>
          <a:xfrm>
            <a:off x="1905000" y="6019800"/>
            <a:ext cx="5638800" cy="685800"/>
          </a:xfrm>
        </p:spPr>
        <p:txBody>
          <a:bodyPr/>
          <a:lstStyle/>
          <a:p>
            <a:r>
              <a:rPr lang="en-US" altLang="x-none" dirty="0"/>
              <a:t>PE State Supplement Rollout  </a:t>
            </a:r>
            <a:r>
              <a:rPr lang="en-US" altLang="x-none" sz="1200" dirty="0"/>
              <a:t>©USCG Auxiliary Association 2018 </a:t>
            </a:r>
          </a:p>
        </p:txBody>
      </p:sp>
    </p:spTree>
    <p:extLst>
      <p:ext uri="{BB962C8B-B14F-4D97-AF65-F5344CB8AC3E}">
        <p14:creationId xmlns:p14="http://schemas.microsoft.com/office/powerpoint/2010/main" val="208125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When is it Available</a:t>
            </a:r>
          </a:p>
        </p:txBody>
      </p:sp>
      <p:sp>
        <p:nvSpPr>
          <p:cNvPr id="6147" name="Slide Number Placeholder 2"/>
          <p:cNvSpPr>
            <a:spLocks noGrp="1"/>
          </p:cNvSpPr>
          <p:nvPr>
            <p:ph type="sldNum" sz="quarter" idx="12"/>
          </p:nvPr>
        </p:nvSpPr>
        <p:spPr>
          <a:xfrm>
            <a:off x="7239000" y="631442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7</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181100" y="2783354"/>
            <a:ext cx="7086600" cy="2462213"/>
          </a:xfrm>
          <a:prstGeom prst="rect">
            <a:avLst/>
          </a:prstGeom>
          <a:noFill/>
        </p:spPr>
        <p:txBody>
          <a:bodyPr wrap="square">
            <a:spAutoFit/>
          </a:bodyPr>
          <a:lstStyle/>
          <a:p>
            <a:pPr algn="ctr"/>
            <a:r>
              <a:rPr lang="en-US" sz="6600" b="1" dirty="0">
                <a:solidFill>
                  <a:schemeClr val="bg1"/>
                </a:solidFill>
                <a:latin typeface="+mn-lt"/>
              </a:rPr>
              <a:t>Available now</a:t>
            </a:r>
          </a:p>
          <a:p>
            <a:pPr algn="ctr"/>
            <a:endParaRPr lang="en-US" sz="3200" dirty="0">
              <a:solidFill>
                <a:schemeClr val="bg1"/>
              </a:solidFill>
              <a:latin typeface="+mn-lt"/>
            </a:endParaRPr>
          </a:p>
          <a:p>
            <a:pPr algn="ctr"/>
            <a:endParaRPr lang="en-US" sz="3200" dirty="0">
              <a:solidFill>
                <a:schemeClr val="bg1"/>
              </a:solidFill>
              <a:latin typeface="+mn-lt"/>
            </a:endParaRPr>
          </a:p>
          <a:p>
            <a:pPr algn="ctr"/>
            <a:endParaRPr lang="en-US" b="1" dirty="0">
              <a:solidFill>
                <a:schemeClr val="bg1"/>
              </a:solidFill>
              <a:latin typeface="+mn-lt"/>
            </a:endParaRPr>
          </a:p>
        </p:txBody>
      </p:sp>
      <p:sp>
        <p:nvSpPr>
          <p:cNvPr id="3" name="Footer Placeholder 2"/>
          <p:cNvSpPr>
            <a:spLocks noGrp="1"/>
          </p:cNvSpPr>
          <p:nvPr>
            <p:ph type="ftr" sz="quarter" idx="11"/>
          </p:nvPr>
        </p:nvSpPr>
        <p:spPr>
          <a:xfrm>
            <a:off x="1752600" y="6096000"/>
            <a:ext cx="6096000" cy="609600"/>
          </a:xfrm>
        </p:spPr>
        <p:txBody>
          <a:bodyPr/>
          <a:lstStyle/>
          <a:p>
            <a:r>
              <a:rPr lang="en-US" altLang="x-none" dirty="0"/>
              <a:t>PE State Supplement Rollout</a:t>
            </a:r>
          </a:p>
          <a:p>
            <a:r>
              <a:rPr lang="en-US" altLang="x-none" sz="1200" dirty="0"/>
              <a:t>©USCG Auxiliary Association 2018 </a:t>
            </a:r>
          </a:p>
        </p:txBody>
      </p:sp>
    </p:spTree>
    <p:extLst>
      <p:ext uri="{BB962C8B-B14F-4D97-AF65-F5344CB8AC3E}">
        <p14:creationId xmlns:p14="http://schemas.microsoft.com/office/powerpoint/2010/main" val="3987677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Where is it Available</a:t>
            </a:r>
          </a:p>
        </p:txBody>
      </p:sp>
      <p:sp>
        <p:nvSpPr>
          <p:cNvPr id="6147" name="Slide Number Placeholder 2"/>
          <p:cNvSpPr>
            <a:spLocks noGrp="1"/>
          </p:cNvSpPr>
          <p:nvPr>
            <p:ph type="sldNum" sz="quarter" idx="12"/>
          </p:nvPr>
        </p:nvSpPr>
        <p:spPr>
          <a:xfrm>
            <a:off x="7239000" y="6248399"/>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8</a:t>
            </a:fld>
            <a:endParaRPr lang="en-US" altLang="en-US" sz="140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752600" y="1295400"/>
            <a:ext cx="7086600" cy="3908762"/>
          </a:xfrm>
          <a:prstGeom prst="rect">
            <a:avLst/>
          </a:prstGeom>
          <a:noFill/>
        </p:spPr>
        <p:txBody>
          <a:bodyPr wrap="square">
            <a:spAutoFit/>
          </a:bodyPr>
          <a:lstStyle/>
          <a:p>
            <a:r>
              <a:rPr lang="en-US" sz="3200" dirty="0">
                <a:solidFill>
                  <a:schemeClr val="bg1"/>
                </a:solidFill>
                <a:latin typeface="+mn-lt"/>
              </a:rPr>
              <a:t>Go to …..</a:t>
            </a:r>
          </a:p>
          <a:p>
            <a:endParaRPr lang="en-US" sz="3200" dirty="0">
              <a:solidFill>
                <a:schemeClr val="bg1"/>
              </a:solidFill>
              <a:latin typeface="+mn-lt"/>
            </a:endParaRPr>
          </a:p>
          <a:p>
            <a:r>
              <a:rPr lang="en-US" sz="3200" dirty="0">
                <a:solidFill>
                  <a:schemeClr val="bg1"/>
                </a:solidFill>
                <a:latin typeface="+mn-lt"/>
                <a:hlinkClick r:id="rId4"/>
              </a:rPr>
              <a:t>http://wow.uscgaux.info/content.php?unit=E-DEPT&amp;category=state-courses</a:t>
            </a:r>
            <a:endParaRPr lang="en-US" sz="3200" dirty="0">
              <a:solidFill>
                <a:schemeClr val="bg1"/>
              </a:solidFill>
              <a:latin typeface="+mn-lt"/>
            </a:endParaRPr>
          </a:p>
          <a:p>
            <a:endParaRPr lang="en-US" sz="3200" dirty="0">
              <a:solidFill>
                <a:schemeClr val="bg1"/>
              </a:solidFill>
              <a:latin typeface="+mn-lt"/>
            </a:endParaRPr>
          </a:p>
          <a:p>
            <a:r>
              <a:rPr lang="en-US" sz="3200" dirty="0">
                <a:solidFill>
                  <a:schemeClr val="bg1"/>
                </a:solidFill>
                <a:latin typeface="+mn-lt"/>
              </a:rPr>
              <a:t>        (Behind Member login)</a:t>
            </a:r>
          </a:p>
          <a:p>
            <a:endParaRPr lang="en-US" sz="3200" dirty="0">
              <a:solidFill>
                <a:schemeClr val="bg1"/>
              </a:solidFill>
              <a:latin typeface="+mn-lt"/>
            </a:endParaRPr>
          </a:p>
          <a:p>
            <a:endParaRPr lang="en-US" b="1" dirty="0">
              <a:solidFill>
                <a:schemeClr val="bg1"/>
              </a:solidFill>
              <a:latin typeface="+mn-lt"/>
            </a:endParaRPr>
          </a:p>
        </p:txBody>
      </p:sp>
      <p:sp>
        <p:nvSpPr>
          <p:cNvPr id="3" name="Footer Placeholder 2"/>
          <p:cNvSpPr>
            <a:spLocks noGrp="1"/>
          </p:cNvSpPr>
          <p:nvPr>
            <p:ph type="ftr" sz="quarter" idx="11"/>
          </p:nvPr>
        </p:nvSpPr>
        <p:spPr>
          <a:xfrm>
            <a:off x="1716741" y="5966160"/>
            <a:ext cx="6248400" cy="739439"/>
          </a:xfrm>
        </p:spPr>
        <p:txBody>
          <a:bodyPr/>
          <a:lstStyle/>
          <a:p>
            <a:r>
              <a:rPr lang="en-US" altLang="x-none" dirty="0"/>
              <a:t>PE State Supplement Rollout</a:t>
            </a:r>
            <a:br>
              <a:rPr lang="en-US" altLang="x-none" dirty="0"/>
            </a:br>
            <a:r>
              <a:rPr lang="en-US" altLang="x-none" sz="1200" dirty="0"/>
              <a:t>©USCG Auxiliary Association 2018</a:t>
            </a:r>
            <a:r>
              <a:rPr lang="en-US" altLang="x-none" dirty="0"/>
              <a:t> </a:t>
            </a:r>
          </a:p>
        </p:txBody>
      </p:sp>
    </p:spTree>
    <p:extLst>
      <p:ext uri="{BB962C8B-B14F-4D97-AF65-F5344CB8AC3E}">
        <p14:creationId xmlns:p14="http://schemas.microsoft.com/office/powerpoint/2010/main" val="206906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38200" y="114301"/>
            <a:ext cx="7772400" cy="1143000"/>
          </a:xfrm>
        </p:spPr>
        <p:txBody>
          <a:bodyPr/>
          <a:lstStyle/>
          <a:p>
            <a:r>
              <a:rPr lang="en-US" altLang="en-US" sz="4000" b="1" dirty="0"/>
              <a:t>For Whose Use</a:t>
            </a:r>
          </a:p>
        </p:txBody>
      </p:sp>
      <p:sp>
        <p:nvSpPr>
          <p:cNvPr id="6147" name="Slide Number Placeholder 2"/>
          <p:cNvSpPr>
            <a:spLocks noGrp="1"/>
          </p:cNvSpPr>
          <p:nvPr>
            <p:ph type="sldNum" sz="quarter" idx="12"/>
          </p:nvPr>
        </p:nvSpPr>
        <p:spPr>
          <a:xfrm>
            <a:off x="7086600" y="6311919"/>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fld id="{6DA154C6-EB5C-4251-87FC-4906BF0069FD}" type="slidenum">
              <a:rPr lang="en-US" altLang="en-US" sz="1400">
                <a:solidFill>
                  <a:srgbClr val="FFFF99"/>
                </a:solidFill>
                <a:latin typeface="Times New Roman" panose="02020603050405020304" pitchFamily="18" charset="0"/>
              </a:rPr>
              <a:pPr>
                <a:spcBef>
                  <a:spcPct val="0"/>
                </a:spcBef>
              </a:pPr>
              <a:t>9</a:t>
            </a:fld>
            <a:endParaRPr lang="en-US" altLang="en-US" sz="1400" dirty="0">
              <a:solidFill>
                <a:srgbClr val="FFFF99"/>
              </a:solidFill>
              <a:latin typeface="Times New Roman" panose="02020603050405020304" pitchFamily="18" charset="0"/>
            </a:endParaRPr>
          </a:p>
        </p:txBody>
      </p:sp>
      <p:sp>
        <p:nvSpPr>
          <p:cNvPr id="6148" name="Rectangle 1">
            <a:hlinkClick r:id="rId3" tooltip="Page 2"/>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49" name="Rectangle 2">
            <a:hlinkClick r:id="rId3" tooltip="Page 2"/>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6150" name="Rectangle 3">
            <a:hlinkClick r:id="rId3" tooltip="Page 2"/>
          </p:cNvPr>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type="none" w="med"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defRPr sz="3200">
                <a:solidFill>
                  <a:schemeClr val="tx2"/>
                </a:solidFill>
                <a:latin typeface="Tahoma" panose="020B0604030504040204" pitchFamily="34" charset="0"/>
              </a:defRPr>
            </a:lvl1pPr>
            <a:lvl2pPr marL="742950" indent="-285750">
              <a:spcBef>
                <a:spcPct val="20000"/>
              </a:spcBef>
              <a:buChar char="•"/>
              <a:defRPr sz="2800">
                <a:solidFill>
                  <a:schemeClr val="tx2"/>
                </a:solidFill>
                <a:latin typeface="Tahoma" panose="020B0604030504040204" pitchFamily="34" charset="0"/>
              </a:defRPr>
            </a:lvl2pPr>
            <a:lvl3pPr marL="1143000" indent="-228600">
              <a:spcBef>
                <a:spcPct val="20000"/>
              </a:spcBef>
              <a:buChar char="•"/>
              <a:defRPr sz="2400">
                <a:solidFill>
                  <a:schemeClr val="tx2"/>
                </a:solidFill>
                <a:latin typeface="Tahoma" panose="020B0604030504040204" pitchFamily="34" charset="0"/>
              </a:defRPr>
            </a:lvl3pPr>
            <a:lvl4pPr marL="1600200" indent="-228600">
              <a:spcBef>
                <a:spcPct val="20000"/>
              </a:spcBef>
              <a:buChar char="•"/>
              <a:defRPr sz="2000">
                <a:solidFill>
                  <a:schemeClr val="tx2"/>
                </a:solidFill>
                <a:latin typeface="Tahoma" panose="020B0604030504040204" pitchFamily="34" charset="0"/>
              </a:defRPr>
            </a:lvl4pPr>
            <a:lvl5pPr marL="2057400" indent="-228600">
              <a:spcBef>
                <a:spcPct val="20000"/>
              </a:spcBef>
              <a:buChar char="•"/>
              <a:defRPr>
                <a:solidFill>
                  <a:schemeClr val="tx2"/>
                </a:solidFill>
                <a:latin typeface="Tahoma" panose="020B0604030504040204" pitchFamily="34" charset="0"/>
              </a:defRPr>
            </a:lvl5pPr>
            <a:lvl6pPr marL="2514600" indent="-228600" eaLnBrk="0" fontAlgn="base" hangingPunct="0">
              <a:spcBef>
                <a:spcPct val="20000"/>
              </a:spcBef>
              <a:spcAft>
                <a:spcPct val="0"/>
              </a:spcAft>
              <a:buChar char="•"/>
              <a:defRPr>
                <a:solidFill>
                  <a:schemeClr val="tx2"/>
                </a:solidFill>
                <a:latin typeface="Tahoma" panose="020B0604030504040204" pitchFamily="34" charset="0"/>
              </a:defRPr>
            </a:lvl6pPr>
            <a:lvl7pPr marL="2971800" indent="-228600" eaLnBrk="0" fontAlgn="base" hangingPunct="0">
              <a:spcBef>
                <a:spcPct val="20000"/>
              </a:spcBef>
              <a:spcAft>
                <a:spcPct val="0"/>
              </a:spcAft>
              <a:buChar char="•"/>
              <a:defRPr>
                <a:solidFill>
                  <a:schemeClr val="tx2"/>
                </a:solidFill>
                <a:latin typeface="Tahoma" panose="020B0604030504040204" pitchFamily="34" charset="0"/>
              </a:defRPr>
            </a:lvl7pPr>
            <a:lvl8pPr marL="3429000" indent="-228600" eaLnBrk="0" fontAlgn="base" hangingPunct="0">
              <a:spcBef>
                <a:spcPct val="20000"/>
              </a:spcBef>
              <a:spcAft>
                <a:spcPct val="0"/>
              </a:spcAft>
              <a:buChar char="•"/>
              <a:defRPr>
                <a:solidFill>
                  <a:schemeClr val="tx2"/>
                </a:solidFill>
                <a:latin typeface="Tahoma" panose="020B0604030504040204" pitchFamily="34" charset="0"/>
              </a:defRPr>
            </a:lvl8pPr>
            <a:lvl9pPr marL="3886200" indent="-228600" eaLnBrk="0" fontAlgn="base" hangingPunct="0">
              <a:spcBef>
                <a:spcPct val="20000"/>
              </a:spcBef>
              <a:spcAft>
                <a:spcPct val="0"/>
              </a:spcAft>
              <a:buChar char="•"/>
              <a:defRPr>
                <a:solidFill>
                  <a:schemeClr val="tx2"/>
                </a:solidFill>
                <a:latin typeface="Tahoma" panose="020B0604030504040204" pitchFamily="34" charset="0"/>
              </a:defRPr>
            </a:lvl9pPr>
          </a:lstStyle>
          <a:p>
            <a:pPr>
              <a:spcBef>
                <a:spcPct val="0"/>
              </a:spcBef>
            </a:pPr>
            <a:endParaRPr lang="en-US" altLang="en-US" sz="2400">
              <a:latin typeface="Arial" panose="020B0604020202020204" pitchFamily="34" charset="0"/>
            </a:endParaRPr>
          </a:p>
        </p:txBody>
      </p:sp>
      <p:sp>
        <p:nvSpPr>
          <p:cNvPr id="9" name="TextBox 8"/>
          <p:cNvSpPr txBox="1"/>
          <p:nvPr/>
        </p:nvSpPr>
        <p:spPr>
          <a:xfrm>
            <a:off x="1752600" y="1828800"/>
            <a:ext cx="7086600" cy="3416320"/>
          </a:xfrm>
          <a:prstGeom prst="rect">
            <a:avLst/>
          </a:prstGeom>
          <a:noFill/>
        </p:spPr>
        <p:txBody>
          <a:bodyPr wrap="square">
            <a:spAutoFit/>
          </a:bodyPr>
          <a:lstStyle/>
          <a:p>
            <a:r>
              <a:rPr lang="en-US" sz="3200" dirty="0">
                <a:solidFill>
                  <a:schemeClr val="bg1"/>
                </a:solidFill>
                <a:latin typeface="+mn-lt"/>
              </a:rPr>
              <a:t>Instructors teaching </a:t>
            </a:r>
          </a:p>
          <a:p>
            <a:endParaRPr lang="en-US" sz="3200" dirty="0">
              <a:solidFill>
                <a:schemeClr val="bg1"/>
              </a:solidFill>
              <a:latin typeface="+mn-lt"/>
            </a:endParaRPr>
          </a:p>
          <a:p>
            <a:r>
              <a:rPr lang="en-US" sz="3200" dirty="0">
                <a:solidFill>
                  <a:schemeClr val="bg1"/>
                </a:solidFill>
                <a:latin typeface="+mn-lt"/>
              </a:rPr>
              <a:t>	About Boating Safely</a:t>
            </a:r>
          </a:p>
          <a:p>
            <a:endParaRPr lang="en-US" sz="3200" dirty="0">
              <a:solidFill>
                <a:schemeClr val="bg1"/>
              </a:solidFill>
              <a:latin typeface="+mn-lt"/>
            </a:endParaRPr>
          </a:p>
          <a:p>
            <a:r>
              <a:rPr lang="en-US" sz="3200" dirty="0">
                <a:solidFill>
                  <a:schemeClr val="bg1"/>
                </a:solidFill>
                <a:latin typeface="+mn-lt"/>
              </a:rPr>
              <a:t>	Boating Skills and Seamanship</a:t>
            </a:r>
          </a:p>
          <a:p>
            <a:endParaRPr lang="en-US" sz="3200" dirty="0">
              <a:solidFill>
                <a:schemeClr val="bg1"/>
              </a:solidFill>
              <a:latin typeface="+mn-lt"/>
            </a:endParaRPr>
          </a:p>
          <a:p>
            <a:endParaRPr lang="en-US" b="1" dirty="0">
              <a:solidFill>
                <a:schemeClr val="bg1"/>
              </a:solidFill>
              <a:latin typeface="+mn-lt"/>
            </a:endParaRPr>
          </a:p>
        </p:txBody>
      </p:sp>
      <p:sp>
        <p:nvSpPr>
          <p:cNvPr id="3" name="Footer Placeholder 2"/>
          <p:cNvSpPr>
            <a:spLocks noGrp="1"/>
          </p:cNvSpPr>
          <p:nvPr>
            <p:ph type="ftr" sz="quarter" idx="11"/>
          </p:nvPr>
        </p:nvSpPr>
        <p:spPr>
          <a:xfrm>
            <a:off x="2019300" y="6019800"/>
            <a:ext cx="5410200" cy="685800"/>
          </a:xfrm>
        </p:spPr>
        <p:txBody>
          <a:bodyPr/>
          <a:lstStyle/>
          <a:p>
            <a:r>
              <a:rPr lang="en-US" altLang="x-none" dirty="0"/>
              <a:t>PE State Supplement Rollout  </a:t>
            </a:r>
            <a:r>
              <a:rPr lang="en-US" altLang="x-none" sz="1200" dirty="0"/>
              <a:t>©USCG Auxiliary Association 2018 </a:t>
            </a:r>
          </a:p>
        </p:txBody>
      </p:sp>
    </p:spTree>
    <p:extLst>
      <p:ext uri="{BB962C8B-B14F-4D97-AF65-F5344CB8AC3E}">
        <p14:creationId xmlns:p14="http://schemas.microsoft.com/office/powerpoint/2010/main" val="1548680082"/>
      </p:ext>
    </p:extLst>
  </p:cSld>
  <p:clrMapOvr>
    <a:masterClrMapping/>
  </p:clrMapOvr>
</p:sld>
</file>

<file path=ppt/theme/theme1.xml><?xml version="1.0" encoding="utf-8"?>
<a:theme xmlns:a="http://schemas.openxmlformats.org/drawingml/2006/main" name="ABS with state name footnot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Black"/>
        <a:ea typeface="Times New Roman"/>
        <a:cs typeface="Times New Roman"/>
      </a:majorFont>
      <a:minorFont>
        <a:latin typeface="Arial"/>
        <a:ea typeface="Times New Roman"/>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1664</TotalTime>
  <Words>8505</Words>
  <Application>Microsoft Office PowerPoint</Application>
  <PresentationFormat>On-screen Show (4:3)</PresentationFormat>
  <Paragraphs>882</Paragraphs>
  <Slides>45</Slides>
  <Notes>42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ＭＳ Ｐゴシック</vt:lpstr>
      <vt:lpstr>Arial</vt:lpstr>
      <vt:lpstr>Arial Black</vt:lpstr>
      <vt:lpstr>Calibri</vt:lpstr>
      <vt:lpstr>Comic Sans MS</vt:lpstr>
      <vt:lpstr>Symusic</vt:lpstr>
      <vt:lpstr>Tahoma</vt:lpstr>
      <vt:lpstr>Times New Roman</vt:lpstr>
      <vt:lpstr>ABS with state name footnote</vt:lpstr>
      <vt:lpstr>Public Education State  Supplement Rollout</vt:lpstr>
      <vt:lpstr>Who What When  Where Why </vt:lpstr>
      <vt:lpstr>What Why  When Where For Whom </vt:lpstr>
      <vt:lpstr>What we have built</vt:lpstr>
      <vt:lpstr>Benefits</vt:lpstr>
      <vt:lpstr>Why we built it</vt:lpstr>
      <vt:lpstr>When is it Available</vt:lpstr>
      <vt:lpstr>Where is it Available</vt:lpstr>
      <vt:lpstr>For Whose Use</vt:lpstr>
      <vt:lpstr>Implementation</vt:lpstr>
      <vt:lpstr>Implementation</vt:lpstr>
      <vt:lpstr>Implementation</vt:lpstr>
      <vt:lpstr>Implementation</vt:lpstr>
      <vt:lpstr>Implementation</vt:lpstr>
      <vt:lpstr>Wyoming Supplement</vt:lpstr>
      <vt:lpstr>Boating Reference</vt:lpstr>
      <vt:lpstr>Who may Operate</vt:lpstr>
      <vt:lpstr>Mandatory Education</vt:lpstr>
      <vt:lpstr>Boat Registration</vt:lpstr>
      <vt:lpstr>PowerPoint Presentation</vt:lpstr>
      <vt:lpstr>Maximum Capacities</vt:lpstr>
      <vt:lpstr>Life Jackets</vt:lpstr>
      <vt:lpstr>Signaling Devices</vt:lpstr>
      <vt:lpstr>PowerPoint Presentation</vt:lpstr>
      <vt:lpstr>PowerPoint Presentation</vt:lpstr>
      <vt:lpstr>Oil/Fuel Spills</vt:lpstr>
      <vt:lpstr>   Water Skis &amp; Surfboards</vt:lpstr>
      <vt:lpstr>Diving/Snorkeling Flags</vt:lpstr>
      <vt:lpstr> Unlawful and Dangerous Operation-It is unlawful to: </vt:lpstr>
      <vt:lpstr> Unlawful and Dangerous Operation-It is unlawful to: </vt:lpstr>
      <vt:lpstr> Unlawful and Dangerous Operation-It is unlawful to: </vt:lpstr>
      <vt:lpstr> Unlawful and Dangerous Operation-It is unlawful to: </vt:lpstr>
      <vt:lpstr> Unlawful and Dangerous Operation-It is unlawful to: </vt:lpstr>
      <vt:lpstr> Unlawful and Dangerous Operation-It is unlawful to: </vt:lpstr>
      <vt:lpstr> Aquatic Invasive Species</vt:lpstr>
      <vt:lpstr> Aquatic Invasive Species</vt:lpstr>
      <vt:lpstr>Boating Accident Reporting</vt:lpstr>
      <vt:lpstr>Boating Accident Reporting</vt:lpstr>
      <vt:lpstr>Boaters' Reference</vt:lpstr>
      <vt:lpstr>Thank you!</vt:lpstr>
      <vt:lpstr>Test Questions..excerpts</vt:lpstr>
      <vt:lpstr>Test Questions..excerpts</vt:lpstr>
      <vt:lpstr>Test Questions..excerpts</vt:lpstr>
      <vt:lpstr>Thank you!</vt:lpstr>
      <vt:lpstr>Questions? </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dc:title>
  <dc:creator>Robin Freeman</dc:creator>
  <cp:lastModifiedBy>Robert Laurer</cp:lastModifiedBy>
  <cp:revision>146</cp:revision>
  <dcterms:created xsi:type="dcterms:W3CDTF">2005-09-26T18:22:38Z</dcterms:created>
  <dcterms:modified xsi:type="dcterms:W3CDTF">2018-01-31T12:51:13Z</dcterms:modified>
</cp:coreProperties>
</file>